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9906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20">
          <p15:clr>
            <a:srgbClr val="A4A3A4"/>
          </p15:clr>
        </p15:guide>
        <p15:guide id="2" pos="2160">
          <p15:clr>
            <a:srgbClr val="A4A3A4"/>
          </p15:clr>
        </p15:guide>
      </p15:sldGuideLst>
    </p:ext>
    <p:ext uri="GoogleSlidesCustomDataVersion2">
      <go:slidesCustomData xmlns:go="http://customooxmlschemas.google.com/" r:id="rId34" roundtripDataSignature="AMtx7mhH+df2ZMcBvScl+xhr1Pt1fYBm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584599B-4229-4F1C-916C-CAC4A6E1BE6C}">
  <a:tblStyle styleId="{5584599B-4229-4F1C-916C-CAC4A6E1BE6C}"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3F9FA"/>
          </a:solidFill>
        </a:fill>
      </a:tcStyle>
    </a:wholeTbl>
    <a:band1H>
      <a:tcTxStyle/>
      <a:tcStyle>
        <a:fill>
          <a:solidFill>
            <a:srgbClr val="E7F3F4"/>
          </a:solidFill>
        </a:fill>
      </a:tcStyle>
    </a:band1H>
    <a:band2H>
      <a:tcTxStyle/>
    </a:band2H>
    <a:band1V>
      <a:tcTxStyle/>
      <a:tcStyle>
        <a:fill>
          <a:solidFill>
            <a:srgbClr val="E7F3F4"/>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EA782821-96B3-4AB2-960A-3F1F7C76CB19}"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2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34" Type="http://customschemas.google.com/relationships/presentationmetadata" Target="meta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6" name="Google Shape;86;p1: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0" name="Google Shape;200;p10: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9" name="Google Shape;209;p11: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0" name="Google Shape;220;p12: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3: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9" name="Google Shape;229;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4: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5: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16: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3" name="Google Shape;283;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17: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2" name="Google Shape;292;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18: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11" name="Google Shape;311;p19: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5" name="Google Shape;95;p2: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0: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9" name="Google Shape;319;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1: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8" name="Google Shape;328;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9" name="Google Shape;329;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22: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3" name="Google Shape;353;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4" name="Google Shape;354;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3: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2" name="Google Shape;372;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p24: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2" name="Google Shape;382;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3" name="Google Shape;383;p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p25: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1" name="Google Shape;391;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26: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0" name="Google Shape;400;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410" name="Google Shape;410;p27: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10" name="Google Shape;110;p3: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3" name="Google Shape;123;p4: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5: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7" name="Google Shape;157;p6: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5" name="Google Shape;175;p7: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4" name="Google Shape;184;p8: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2" name="Google Shape;192;p9:notes"/>
          <p:cNvSpPr/>
          <p:nvPr>
            <p:ph idx="2" type="sldImg"/>
          </p:nvPr>
        </p:nvSpPr>
        <p:spPr>
          <a:xfrm>
            <a:off x="2241550" y="685800"/>
            <a:ext cx="23749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9"/>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9"/>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9"/>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8"/>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38"/>
          <p:cNvSpPr txBox="1"/>
          <p:nvPr>
            <p:ph idx="1" type="body"/>
          </p:nvPr>
        </p:nvSpPr>
        <p:spPr>
          <a:xfrm rot="5400000">
            <a:off x="160338" y="2493963"/>
            <a:ext cx="6537325" cy="6172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8"/>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8"/>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8"/>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9"/>
          <p:cNvSpPr txBox="1"/>
          <p:nvPr>
            <p:ph type="title"/>
          </p:nvPr>
        </p:nvSpPr>
        <p:spPr>
          <a:xfrm rot="5400000">
            <a:off x="1517650" y="3851275"/>
            <a:ext cx="8451850" cy="15430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39"/>
          <p:cNvSpPr txBox="1"/>
          <p:nvPr>
            <p:ph idx="1" type="body"/>
          </p:nvPr>
        </p:nvSpPr>
        <p:spPr>
          <a:xfrm rot="5400000">
            <a:off x="-1644650" y="2384425"/>
            <a:ext cx="8451850" cy="44767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9"/>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9"/>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9"/>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30"/>
          <p:cNvSpPr txBox="1"/>
          <p:nvPr>
            <p:ph type="ctrTitle"/>
          </p:nvPr>
        </p:nvSpPr>
        <p:spPr>
          <a:xfrm>
            <a:off x="514350" y="3076575"/>
            <a:ext cx="5829300" cy="21240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30"/>
          <p:cNvSpPr txBox="1"/>
          <p:nvPr>
            <p:ph idx="1" type="subTitle"/>
          </p:nvPr>
        </p:nvSpPr>
        <p:spPr>
          <a:xfrm>
            <a:off x="1028700" y="5613400"/>
            <a:ext cx="4800600" cy="2532063"/>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22" name="Google Shape;22;p30"/>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0"/>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0"/>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31"/>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31"/>
          <p:cNvSpPr txBox="1"/>
          <p:nvPr>
            <p:ph idx="1" type="body"/>
          </p:nvPr>
        </p:nvSpPr>
        <p:spPr>
          <a:xfrm>
            <a:off x="342900" y="2311400"/>
            <a:ext cx="6172200" cy="65373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31"/>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1"/>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1"/>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32"/>
          <p:cNvSpPr txBox="1"/>
          <p:nvPr>
            <p:ph type="title"/>
          </p:nvPr>
        </p:nvSpPr>
        <p:spPr>
          <a:xfrm>
            <a:off x="541338" y="6365875"/>
            <a:ext cx="5829300" cy="1966913"/>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32"/>
          <p:cNvSpPr txBox="1"/>
          <p:nvPr>
            <p:ph idx="1" type="body"/>
          </p:nvPr>
        </p:nvSpPr>
        <p:spPr>
          <a:xfrm>
            <a:off x="541338" y="4198938"/>
            <a:ext cx="5829300" cy="216693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34" name="Google Shape;34;p32"/>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2"/>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2"/>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33"/>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33"/>
          <p:cNvSpPr txBox="1"/>
          <p:nvPr>
            <p:ph idx="1" type="body"/>
          </p:nvPr>
        </p:nvSpPr>
        <p:spPr>
          <a:xfrm>
            <a:off x="342900" y="2311400"/>
            <a:ext cx="3009900" cy="653732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0" name="Google Shape;40;p33"/>
          <p:cNvSpPr txBox="1"/>
          <p:nvPr>
            <p:ph idx="2" type="body"/>
          </p:nvPr>
        </p:nvSpPr>
        <p:spPr>
          <a:xfrm>
            <a:off x="3505200" y="2311400"/>
            <a:ext cx="3009900" cy="653732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1" name="Google Shape;41;p33"/>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3"/>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3"/>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34"/>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34"/>
          <p:cNvSpPr txBox="1"/>
          <p:nvPr>
            <p:ph idx="1" type="body"/>
          </p:nvPr>
        </p:nvSpPr>
        <p:spPr>
          <a:xfrm>
            <a:off x="342900" y="2217738"/>
            <a:ext cx="3030538" cy="923925"/>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7" name="Google Shape;47;p34"/>
          <p:cNvSpPr txBox="1"/>
          <p:nvPr>
            <p:ph idx="2" type="body"/>
          </p:nvPr>
        </p:nvSpPr>
        <p:spPr>
          <a:xfrm>
            <a:off x="342900" y="3141663"/>
            <a:ext cx="3030538" cy="5707062"/>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8" name="Google Shape;48;p34"/>
          <p:cNvSpPr txBox="1"/>
          <p:nvPr>
            <p:ph idx="3" type="body"/>
          </p:nvPr>
        </p:nvSpPr>
        <p:spPr>
          <a:xfrm>
            <a:off x="3484563" y="2217738"/>
            <a:ext cx="3030537" cy="923925"/>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9" name="Google Shape;49;p34"/>
          <p:cNvSpPr txBox="1"/>
          <p:nvPr>
            <p:ph idx="4" type="body"/>
          </p:nvPr>
        </p:nvSpPr>
        <p:spPr>
          <a:xfrm>
            <a:off x="3484563" y="3141663"/>
            <a:ext cx="3030537" cy="5707062"/>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0" name="Google Shape;50;p34"/>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4"/>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4"/>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5"/>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35"/>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5"/>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5"/>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6"/>
          <p:cNvSpPr txBox="1"/>
          <p:nvPr>
            <p:ph type="title"/>
          </p:nvPr>
        </p:nvSpPr>
        <p:spPr>
          <a:xfrm>
            <a:off x="342900" y="393700"/>
            <a:ext cx="2255838" cy="167957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36"/>
          <p:cNvSpPr txBox="1"/>
          <p:nvPr>
            <p:ph idx="1" type="body"/>
          </p:nvPr>
        </p:nvSpPr>
        <p:spPr>
          <a:xfrm>
            <a:off x="2681288" y="393700"/>
            <a:ext cx="3833812" cy="84550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1" name="Google Shape;61;p36"/>
          <p:cNvSpPr txBox="1"/>
          <p:nvPr>
            <p:ph idx="2" type="body"/>
          </p:nvPr>
        </p:nvSpPr>
        <p:spPr>
          <a:xfrm>
            <a:off x="342900" y="2073275"/>
            <a:ext cx="2255838" cy="6775450"/>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2" name="Google Shape;62;p36"/>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6"/>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6"/>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7"/>
          <p:cNvSpPr txBox="1"/>
          <p:nvPr>
            <p:ph type="title"/>
          </p:nvPr>
        </p:nvSpPr>
        <p:spPr>
          <a:xfrm>
            <a:off x="1344613" y="6934200"/>
            <a:ext cx="4114800" cy="8191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37"/>
          <p:cNvSpPr/>
          <p:nvPr>
            <p:ph idx="2" type="pic"/>
          </p:nvPr>
        </p:nvSpPr>
        <p:spPr>
          <a:xfrm>
            <a:off x="1344613" y="885825"/>
            <a:ext cx="4114800" cy="5943600"/>
          </a:xfrm>
          <a:prstGeom prst="rect">
            <a:avLst/>
          </a:prstGeom>
          <a:noFill/>
          <a:ln>
            <a:noFill/>
          </a:ln>
        </p:spPr>
      </p:sp>
      <p:sp>
        <p:nvSpPr>
          <p:cNvPr id="68" name="Google Shape;68;p37"/>
          <p:cNvSpPr txBox="1"/>
          <p:nvPr>
            <p:ph idx="1" type="body"/>
          </p:nvPr>
        </p:nvSpPr>
        <p:spPr>
          <a:xfrm>
            <a:off x="1344613" y="7753350"/>
            <a:ext cx="4114800" cy="1162050"/>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9" name="Google Shape;69;p37"/>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7"/>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7"/>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8"/>
          <p:cNvSpPr txBox="1"/>
          <p:nvPr>
            <p:ph type="title"/>
          </p:nvPr>
        </p:nvSpPr>
        <p:spPr>
          <a:xfrm>
            <a:off x="342900" y="396875"/>
            <a:ext cx="6172200" cy="1651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28"/>
          <p:cNvSpPr txBox="1"/>
          <p:nvPr>
            <p:ph idx="1" type="body"/>
          </p:nvPr>
        </p:nvSpPr>
        <p:spPr>
          <a:xfrm>
            <a:off x="342900" y="2311400"/>
            <a:ext cx="6172200" cy="6537325"/>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28"/>
          <p:cNvSpPr txBox="1"/>
          <p:nvPr>
            <p:ph idx="10" type="dt"/>
          </p:nvPr>
        </p:nvSpPr>
        <p:spPr>
          <a:xfrm>
            <a:off x="342900" y="9020175"/>
            <a:ext cx="1600200" cy="6889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8"/>
          <p:cNvSpPr txBox="1"/>
          <p:nvPr>
            <p:ph idx="11" type="ftr"/>
          </p:nvPr>
        </p:nvSpPr>
        <p:spPr>
          <a:xfrm>
            <a:off x="2343150" y="9020175"/>
            <a:ext cx="2171700" cy="68897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8"/>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2.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692150" y="2360613"/>
            <a:ext cx="5400675" cy="1385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Saudi Orthodontic Society </a:t>
            </a:r>
            <a:endParaRPr/>
          </a:p>
          <a:p>
            <a:pPr indent="0" lvl="0" marL="0" marR="0" rtl="0" algn="ctr">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Excellence in Clinical Practice Case Prize</a:t>
            </a:r>
            <a:endParaRPr/>
          </a:p>
        </p:txBody>
      </p:sp>
      <p:sp>
        <p:nvSpPr>
          <p:cNvPr id="89" name="Google Shape;89;p1"/>
          <p:cNvSpPr/>
          <p:nvPr/>
        </p:nvSpPr>
        <p:spPr>
          <a:xfrm>
            <a:off x="1773238" y="4217988"/>
            <a:ext cx="3273425" cy="94615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Case presentation</a:t>
            </a:r>
            <a:endParaRPr/>
          </a:p>
          <a:p>
            <a:pPr indent="0" lvl="0" marL="0" marR="0" rtl="0" algn="ctr">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Introduction</a:t>
            </a:r>
            <a:endParaRPr/>
          </a:p>
        </p:txBody>
      </p:sp>
      <p:sp>
        <p:nvSpPr>
          <p:cNvPr id="90" name="Google Shape;90;p1"/>
          <p:cNvSpPr txBox="1"/>
          <p:nvPr/>
        </p:nvSpPr>
        <p:spPr>
          <a:xfrm>
            <a:off x="476250" y="5313363"/>
            <a:ext cx="5905500" cy="350865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This document is designed to assist candidates to submit their cases the SOS Case Prize</a:t>
            </a:r>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Radiographic examination during treatment may not be relevant for all cases. Delete unnecessary pages where appropriate. Some cases may require the presentation of additional information. Where necessary </a:t>
            </a:r>
            <a:r>
              <a:rPr b="0" i="0" lang="en-US" sz="1200" u="sng" cap="none" strike="noStrike">
                <a:solidFill>
                  <a:schemeClr val="dk1"/>
                </a:solidFill>
                <a:latin typeface="Arial"/>
                <a:ea typeface="Arial"/>
                <a:cs typeface="Arial"/>
                <a:sym typeface="Arial"/>
              </a:rPr>
              <a:t>and relevant</a:t>
            </a:r>
            <a:r>
              <a:rPr b="0" i="0" lang="en-US" sz="1200" u="none" cap="none" strike="noStrike">
                <a:solidFill>
                  <a:schemeClr val="dk1"/>
                </a:solidFill>
                <a:latin typeface="Arial"/>
                <a:ea typeface="Arial"/>
                <a:cs typeface="Arial"/>
                <a:sym typeface="Arial"/>
              </a:rPr>
              <a:t>, add pages.</a:t>
            </a:r>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Please use Arial (normal), font size 11 or greater, in all text boxes. Where the space provided is insufficient, small alterations in page format are permissible. </a:t>
            </a:r>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Digital images can be included in the pages reserved for Photographs and Radiographs. Please note that minor rotation or trimming of digital images is acceptable. Manipulation of digital images to modify the information initially recorded is not.</a:t>
            </a:r>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For further information, please contact. </a:t>
            </a:r>
            <a:endParaRPr/>
          </a:p>
          <a:p>
            <a:pPr indent="0" lvl="0" marL="0" marR="0" rtl="0" algn="l">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Saudi Orthodontic Society </a:t>
            </a:r>
            <a:endParaRPr b="0" i="0" sz="12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Email</a:t>
            </a:r>
            <a:r>
              <a:rPr b="0" i="0" lang="en-US" sz="1200" u="none" cap="none" strike="noStrike">
                <a:solidFill>
                  <a:schemeClr val="dk1"/>
                </a:solidFill>
                <a:latin typeface="Arial"/>
                <a:ea typeface="Arial"/>
                <a:cs typeface="Arial"/>
                <a:sym typeface="Arial"/>
              </a:rPr>
              <a:t>         </a:t>
            </a:r>
            <a:r>
              <a:rPr b="0" i="0" lang="en-US" sz="1200" u="sng" cap="none" strike="noStrike">
                <a:solidFill>
                  <a:schemeClr val="dk1"/>
                </a:solidFill>
                <a:latin typeface="Arial"/>
                <a:ea typeface="Arial"/>
                <a:cs typeface="Arial"/>
                <a:sym typeface="Arial"/>
              </a:rPr>
              <a:t>info@sos.sa</a:t>
            </a:r>
            <a:endParaRPr b="0" i="0" sz="12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91" name="Google Shape;91;p1"/>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dk1"/>
              </a:solidFill>
              <a:latin typeface="Arial"/>
              <a:ea typeface="Arial"/>
              <a:cs typeface="Arial"/>
              <a:sym typeface="Arial"/>
            </a:endParaRPr>
          </a:p>
        </p:txBody>
      </p:sp>
      <p:pic>
        <p:nvPicPr>
          <p:cNvPr descr="A blue and white logo&#10;&#10;Description automatically generated" id="92" name="Google Shape;92;p1"/>
          <p:cNvPicPr preferRelativeResize="0"/>
          <p:nvPr/>
        </p:nvPicPr>
        <p:blipFill rotWithShape="1">
          <a:blip r:embed="rId3">
            <a:alphaModFix/>
          </a:blip>
          <a:srcRect b="0" l="0" r="0" t="0"/>
          <a:stretch/>
        </p:blipFill>
        <p:spPr>
          <a:xfrm>
            <a:off x="256381" y="344488"/>
            <a:ext cx="6345237" cy="114016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graphicFrame>
        <p:nvGraphicFramePr>
          <p:cNvPr id="202" name="Google Shape;202;p10"/>
          <p:cNvGraphicFramePr/>
          <p:nvPr/>
        </p:nvGraphicFramePr>
        <p:xfrm>
          <a:off x="620713" y="1281113"/>
          <a:ext cx="3000000" cy="3000000"/>
        </p:xfrm>
        <a:graphic>
          <a:graphicData uri="http://schemas.openxmlformats.org/drawingml/2006/table">
            <a:tbl>
              <a:tblPr>
                <a:noFill/>
                <a:tableStyleId>{EA782821-96B3-4AB2-960A-3F1F7C76CB19}</a:tableStyleId>
              </a:tblPr>
              <a:tblGrid>
                <a:gridCol w="2808275"/>
                <a:gridCol w="1223975"/>
                <a:gridCol w="863600"/>
              </a:tblGrid>
              <a:tr h="384075">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Variable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Pre-treatment</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Normal value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SNA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752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Wits appraisal</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SN</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NA</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mandibular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840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Inter incisal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FMA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SN-MP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Anterior face height ratio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Apo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lip to E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03" name="Google Shape;203;p10"/>
          <p:cNvSpPr/>
          <p:nvPr/>
        </p:nvSpPr>
        <p:spPr>
          <a:xfrm>
            <a:off x="476250" y="776288"/>
            <a:ext cx="3367088" cy="3048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Pre-treatment Cephalometric analysis</a:t>
            </a:r>
            <a:endParaRPr sz="1400">
              <a:solidFill>
                <a:schemeClr val="dk1"/>
              </a:solidFill>
              <a:latin typeface="Arial"/>
              <a:ea typeface="Arial"/>
              <a:cs typeface="Arial"/>
              <a:sym typeface="Arial"/>
            </a:endParaRPr>
          </a:p>
        </p:txBody>
      </p:sp>
      <p:sp>
        <p:nvSpPr>
          <p:cNvPr id="204" name="Google Shape;204;p10"/>
          <p:cNvSpPr/>
          <p:nvPr/>
        </p:nvSpPr>
        <p:spPr>
          <a:xfrm>
            <a:off x="524241" y="6629400"/>
            <a:ext cx="5249863" cy="193899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1" lang="en-US" sz="1200">
                <a:solidFill>
                  <a:schemeClr val="dk1"/>
                </a:solidFill>
                <a:latin typeface="Arial"/>
                <a:ea typeface="Arial"/>
                <a:cs typeface="Arial"/>
                <a:sym typeface="Arial"/>
              </a:rPr>
              <a:t>Interpretation of pre-treatment Cephalometric analysis:</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05" name="Google Shape;205;p10"/>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206" name="Google Shape;206;p10"/>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1"/>
          <p:cNvSpPr/>
          <p:nvPr/>
        </p:nvSpPr>
        <p:spPr>
          <a:xfrm>
            <a:off x="476250" y="835025"/>
            <a:ext cx="5473700" cy="118745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1" lang="en-US" sz="1200">
                <a:solidFill>
                  <a:schemeClr val="dk1"/>
                </a:solidFill>
                <a:latin typeface="Arial"/>
                <a:ea typeface="Arial"/>
                <a:cs typeface="Arial"/>
                <a:sym typeface="Arial"/>
              </a:rPr>
              <a:t>Diagnostic summary:</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12" name="Google Shape;212;p11"/>
          <p:cNvSpPr/>
          <p:nvPr/>
        </p:nvSpPr>
        <p:spPr>
          <a:xfrm>
            <a:off x="476250" y="2670175"/>
            <a:ext cx="5473700" cy="120332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Problem list:</a:t>
            </a:r>
            <a:endParaRPr sz="13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13" name="Google Shape;213;p11"/>
          <p:cNvSpPr/>
          <p:nvPr/>
        </p:nvSpPr>
        <p:spPr>
          <a:xfrm>
            <a:off x="476250" y="4686300"/>
            <a:ext cx="5473700" cy="118745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1" lang="en-US" sz="1200">
                <a:solidFill>
                  <a:schemeClr val="dk1"/>
                </a:solidFill>
                <a:latin typeface="Arial"/>
                <a:ea typeface="Arial"/>
                <a:cs typeface="Arial"/>
                <a:sym typeface="Arial"/>
              </a:rPr>
              <a:t>Aims and objectives of treatment:</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14" name="Google Shape;214;p11"/>
          <p:cNvSpPr/>
          <p:nvPr/>
        </p:nvSpPr>
        <p:spPr>
          <a:xfrm>
            <a:off x="476250" y="6702425"/>
            <a:ext cx="5473700" cy="121602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Treatment plan:</a:t>
            </a:r>
            <a:endParaRPr sz="13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15" name="Google Shape;215;p11"/>
          <p:cNvSpPr/>
          <p:nvPr/>
        </p:nvSpPr>
        <p:spPr>
          <a:xfrm>
            <a:off x="500063" y="8382000"/>
            <a:ext cx="5473700" cy="121602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Retention:</a:t>
            </a:r>
            <a:endParaRPr sz="13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16" name="Google Shape;216;p11"/>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217" name="Google Shape;217;p11"/>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2"/>
          <p:cNvSpPr/>
          <p:nvPr/>
        </p:nvSpPr>
        <p:spPr>
          <a:xfrm>
            <a:off x="404813" y="1065213"/>
            <a:ext cx="3384550" cy="39687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accent2"/>
              </a:buClr>
              <a:buSzPts val="2000"/>
              <a:buFont typeface="Arial"/>
              <a:buNone/>
            </a:pPr>
            <a:r>
              <a:rPr b="1" lang="en-US" sz="2000">
                <a:solidFill>
                  <a:schemeClr val="accent2"/>
                </a:solidFill>
                <a:latin typeface="Arial"/>
                <a:ea typeface="Arial"/>
                <a:cs typeface="Arial"/>
                <a:sym typeface="Arial"/>
              </a:rPr>
              <a:t>Section 2 - Treatment</a:t>
            </a:r>
            <a:endParaRPr b="1" sz="2800">
              <a:solidFill>
                <a:schemeClr val="dk1"/>
              </a:solidFill>
              <a:latin typeface="Arial"/>
              <a:ea typeface="Arial"/>
              <a:cs typeface="Arial"/>
              <a:sym typeface="Arial"/>
            </a:endParaRPr>
          </a:p>
        </p:txBody>
      </p:sp>
      <p:sp>
        <p:nvSpPr>
          <p:cNvPr id="223" name="Google Shape;223;p12"/>
          <p:cNvSpPr txBox="1"/>
          <p:nvPr/>
        </p:nvSpPr>
        <p:spPr>
          <a:xfrm>
            <a:off x="549275" y="1497013"/>
            <a:ext cx="5616575" cy="1099981"/>
          </a:xfrm>
          <a:prstGeom prst="rect">
            <a:avLst/>
          </a:prstGeom>
          <a:noFill/>
          <a:ln>
            <a:noFill/>
          </a:ln>
        </p:spPr>
        <p:txBody>
          <a:bodyPr anchorCtr="0" anchor="t" bIns="45700" lIns="91425" spcFirstLastPara="1" rIns="91425" wrap="square" tIns="45700">
            <a:spAutoFit/>
          </a:bodyPr>
          <a:lstStyle/>
          <a:p>
            <a:pPr indent="0" lvl="0" marL="0" marR="0" rtl="0" algn="l">
              <a:lnSpc>
                <a:spcPct val="140000"/>
              </a:lnSpc>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Date of treatment start: </a:t>
            </a:r>
            <a:endParaRPr b="1" sz="1300">
              <a:solidFill>
                <a:schemeClr val="dk1"/>
              </a:solidFill>
              <a:latin typeface="Arial"/>
              <a:ea typeface="Arial"/>
              <a:cs typeface="Arial"/>
              <a:sym typeface="Arial"/>
            </a:endParaRPr>
          </a:p>
          <a:p>
            <a:pPr indent="0" lvl="0" marL="0" marR="0" rtl="0" algn="l">
              <a:lnSpc>
                <a:spcPct val="140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Patient's age at start of treatment: </a:t>
            </a:r>
            <a:endParaRPr/>
          </a:p>
          <a:p>
            <a:pPr indent="0" lvl="0" marL="0" marR="0" rtl="0" algn="l">
              <a:lnSpc>
                <a:spcPct val="140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Date of completion:</a:t>
            </a:r>
            <a:endParaRPr/>
          </a:p>
        </p:txBody>
      </p:sp>
      <p:sp>
        <p:nvSpPr>
          <p:cNvPr id="224" name="Google Shape;224;p12"/>
          <p:cNvSpPr txBox="1"/>
          <p:nvPr/>
        </p:nvSpPr>
        <p:spPr>
          <a:xfrm>
            <a:off x="549275" y="3224213"/>
            <a:ext cx="5903913" cy="4804392"/>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Key stages in treatment progress/ treatment mechanics: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225" name="Google Shape;225;p12"/>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226" name="Google Shape;226;p12"/>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3"/>
          <p:cNvSpPr/>
          <p:nvPr/>
        </p:nvSpPr>
        <p:spPr>
          <a:xfrm>
            <a:off x="476250" y="703540"/>
            <a:ext cx="6345026"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Mid-treatment – Photographs (If not applicable, delete slide)</a:t>
            </a:r>
            <a:endParaRPr sz="1800">
              <a:solidFill>
                <a:schemeClr val="dk1"/>
              </a:solidFill>
              <a:latin typeface="Arial"/>
              <a:ea typeface="Arial"/>
              <a:cs typeface="Arial"/>
              <a:sym typeface="Arial"/>
            </a:endParaRPr>
          </a:p>
        </p:txBody>
      </p:sp>
      <p:sp>
        <p:nvSpPr>
          <p:cNvPr id="233" name="Google Shape;233;p13"/>
          <p:cNvSpPr/>
          <p:nvPr/>
        </p:nvSpPr>
        <p:spPr>
          <a:xfrm>
            <a:off x="2344789" y="1295400"/>
            <a:ext cx="2168092" cy="25689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34" name="Google Shape;234;p13"/>
          <p:cNvSpPr/>
          <p:nvPr/>
        </p:nvSpPr>
        <p:spPr>
          <a:xfrm>
            <a:off x="4622856" y="1295400"/>
            <a:ext cx="2180359" cy="25527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35" name="Google Shape;235;p13"/>
          <p:cNvSpPr txBox="1"/>
          <p:nvPr/>
        </p:nvSpPr>
        <p:spPr>
          <a:xfrm>
            <a:off x="4756299" y="2133600"/>
            <a:ext cx="2003857"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frontal smiling</a:t>
            </a:r>
            <a:endParaRPr/>
          </a:p>
        </p:txBody>
      </p:sp>
      <p:sp>
        <p:nvSpPr>
          <p:cNvPr id="236" name="Google Shape;236;p13"/>
          <p:cNvSpPr/>
          <p:nvPr/>
        </p:nvSpPr>
        <p:spPr>
          <a:xfrm>
            <a:off x="57190" y="1304925"/>
            <a:ext cx="2192338" cy="2540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37" name="Google Shape;237;p13"/>
          <p:cNvSpPr txBox="1"/>
          <p:nvPr/>
        </p:nvSpPr>
        <p:spPr>
          <a:xfrm>
            <a:off x="114380" y="2228850"/>
            <a:ext cx="209521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profile</a:t>
            </a:r>
            <a:endParaRPr/>
          </a:p>
        </p:txBody>
      </p:sp>
      <p:sp>
        <p:nvSpPr>
          <p:cNvPr id="238" name="Google Shape;238;p13"/>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239" name="Google Shape;239;p13"/>
          <p:cNvSpPr txBox="1"/>
          <p:nvPr/>
        </p:nvSpPr>
        <p:spPr>
          <a:xfrm>
            <a:off x="2487763" y="2200275"/>
            <a:ext cx="1893022"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frontal</a:t>
            </a:r>
            <a:endParaRPr/>
          </a:p>
        </p:txBody>
      </p:sp>
      <p:sp>
        <p:nvSpPr>
          <p:cNvPr id="240" name="Google Shape;240;p13"/>
          <p:cNvSpPr/>
          <p:nvPr/>
        </p:nvSpPr>
        <p:spPr>
          <a:xfrm>
            <a:off x="133443" y="43815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1" name="Google Shape;241;p13"/>
          <p:cNvSpPr/>
          <p:nvPr/>
        </p:nvSpPr>
        <p:spPr>
          <a:xfrm>
            <a:off x="4432222" y="43815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2" name="Google Shape;242;p13"/>
          <p:cNvSpPr txBox="1"/>
          <p:nvPr/>
        </p:nvSpPr>
        <p:spPr>
          <a:xfrm>
            <a:off x="2487763" y="451104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243" name="Google Shape;243;p13"/>
          <p:cNvSpPr/>
          <p:nvPr/>
        </p:nvSpPr>
        <p:spPr>
          <a:xfrm>
            <a:off x="47658" y="65817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4" name="Google Shape;244;p13"/>
          <p:cNvSpPr/>
          <p:nvPr/>
        </p:nvSpPr>
        <p:spPr>
          <a:xfrm>
            <a:off x="2382915"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5" name="Google Shape;245;p13"/>
          <p:cNvSpPr/>
          <p:nvPr/>
        </p:nvSpPr>
        <p:spPr>
          <a:xfrm>
            <a:off x="4660982"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46" name="Google Shape;246;p13"/>
          <p:cNvSpPr txBox="1"/>
          <p:nvPr/>
        </p:nvSpPr>
        <p:spPr>
          <a:xfrm>
            <a:off x="324076" y="49530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47" name="Google Shape;247;p13"/>
          <p:cNvSpPr txBox="1"/>
          <p:nvPr/>
        </p:nvSpPr>
        <p:spPr>
          <a:xfrm>
            <a:off x="4699109" y="49530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48" name="Google Shape;248;p13"/>
          <p:cNvSpPr txBox="1"/>
          <p:nvPr/>
        </p:nvSpPr>
        <p:spPr>
          <a:xfrm>
            <a:off x="390798" y="70675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49" name="Google Shape;249;p13"/>
          <p:cNvSpPr txBox="1"/>
          <p:nvPr/>
        </p:nvSpPr>
        <p:spPr>
          <a:xfrm>
            <a:off x="5004122" y="70675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50" name="Google Shape;250;p13"/>
          <p:cNvSpPr txBox="1"/>
          <p:nvPr/>
        </p:nvSpPr>
        <p:spPr>
          <a:xfrm>
            <a:off x="3012005" y="70675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pic>
        <p:nvPicPr>
          <p:cNvPr descr="A blue and white logo&#10;&#10;Description automatically generated" id="251" name="Google Shape;251;p13"/>
          <p:cNvPicPr preferRelativeResize="0"/>
          <p:nvPr/>
        </p:nvPicPr>
        <p:blipFill rotWithShape="1">
          <a:blip r:embed="rId3">
            <a:alphaModFix/>
          </a:blip>
          <a:srcRect b="0" l="0" r="0" t="0"/>
          <a:stretch/>
        </p:blipFill>
        <p:spPr>
          <a:xfrm>
            <a:off x="3429000" y="56456"/>
            <a:ext cx="3256085" cy="58507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4"/>
          <p:cNvSpPr/>
          <p:nvPr/>
        </p:nvSpPr>
        <p:spPr>
          <a:xfrm>
            <a:off x="476250" y="703263"/>
            <a:ext cx="6307694" cy="36988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Mid-treatment – Casts (If not applicable, delete slide)</a:t>
            </a:r>
            <a:endParaRPr/>
          </a:p>
        </p:txBody>
      </p:sp>
      <p:sp>
        <p:nvSpPr>
          <p:cNvPr id="258" name="Google Shape;258;p14"/>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259" name="Google Shape;259;p14"/>
          <p:cNvSpPr/>
          <p:nvPr/>
        </p:nvSpPr>
        <p:spPr>
          <a:xfrm>
            <a:off x="133443" y="25908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60" name="Google Shape;260;p14"/>
          <p:cNvSpPr/>
          <p:nvPr/>
        </p:nvSpPr>
        <p:spPr>
          <a:xfrm>
            <a:off x="4432222" y="25908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61" name="Google Shape;261;p14"/>
          <p:cNvSpPr txBox="1"/>
          <p:nvPr/>
        </p:nvSpPr>
        <p:spPr>
          <a:xfrm>
            <a:off x="2487763" y="272415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262" name="Google Shape;262;p14"/>
          <p:cNvSpPr/>
          <p:nvPr/>
        </p:nvSpPr>
        <p:spPr>
          <a:xfrm>
            <a:off x="47658" y="47910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63" name="Google Shape;263;p14"/>
          <p:cNvSpPr/>
          <p:nvPr/>
        </p:nvSpPr>
        <p:spPr>
          <a:xfrm>
            <a:off x="2382915"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64" name="Google Shape;264;p14"/>
          <p:cNvSpPr/>
          <p:nvPr/>
        </p:nvSpPr>
        <p:spPr>
          <a:xfrm>
            <a:off x="4660982"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65" name="Google Shape;265;p14"/>
          <p:cNvSpPr txBox="1"/>
          <p:nvPr/>
        </p:nvSpPr>
        <p:spPr>
          <a:xfrm>
            <a:off x="324076" y="31623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66" name="Google Shape;266;p14"/>
          <p:cNvSpPr txBox="1"/>
          <p:nvPr/>
        </p:nvSpPr>
        <p:spPr>
          <a:xfrm>
            <a:off x="4699109" y="31623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67" name="Google Shape;267;p14"/>
          <p:cNvSpPr txBox="1"/>
          <p:nvPr/>
        </p:nvSpPr>
        <p:spPr>
          <a:xfrm>
            <a:off x="390798" y="52768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68" name="Google Shape;268;p14"/>
          <p:cNvSpPr txBox="1"/>
          <p:nvPr/>
        </p:nvSpPr>
        <p:spPr>
          <a:xfrm>
            <a:off x="5004122" y="52768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269" name="Google Shape;269;p14"/>
          <p:cNvSpPr txBox="1"/>
          <p:nvPr/>
        </p:nvSpPr>
        <p:spPr>
          <a:xfrm>
            <a:off x="3012005" y="52768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pic>
        <p:nvPicPr>
          <p:cNvPr descr="A blue and white logo&#10;&#10;Description automatically generated" id="270" name="Google Shape;270;p14"/>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15"/>
          <p:cNvSpPr/>
          <p:nvPr/>
        </p:nvSpPr>
        <p:spPr>
          <a:xfrm rot="5400000">
            <a:off x="1811016" y="1866900"/>
            <a:ext cx="3285124" cy="629885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77" name="Google Shape;277;p15"/>
          <p:cNvSpPr txBox="1"/>
          <p:nvPr/>
        </p:nvSpPr>
        <p:spPr>
          <a:xfrm>
            <a:off x="1028700" y="2228850"/>
            <a:ext cx="5123664" cy="7848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Mid-treatment Panoramic X-ray</a:t>
            </a:r>
            <a:endParaRPr/>
          </a:p>
          <a:p>
            <a:pPr indent="0" lvl="0" marL="0" marR="0" rtl="0" algn="ctr">
              <a:spcBef>
                <a:spcPts val="900"/>
              </a:spcBef>
              <a:spcAft>
                <a:spcPts val="0"/>
              </a:spcAft>
              <a:buClr>
                <a:schemeClr val="dk1"/>
              </a:buClr>
              <a:buSzPts val="1800"/>
              <a:buFont typeface="Arial"/>
              <a:buNone/>
            </a:pPr>
            <a:r>
              <a:rPr lang="en-US" sz="1800">
                <a:solidFill>
                  <a:schemeClr val="dk1"/>
                </a:solidFill>
                <a:latin typeface="Arial"/>
                <a:ea typeface="Arial"/>
                <a:cs typeface="Arial"/>
                <a:sym typeface="Arial"/>
              </a:rPr>
              <a:t>(If not applicable, delete slide)</a:t>
            </a:r>
            <a:endParaRPr/>
          </a:p>
        </p:txBody>
      </p:sp>
      <p:sp>
        <p:nvSpPr>
          <p:cNvPr id="278" name="Google Shape;278;p15"/>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279" name="Google Shape;279;p15"/>
          <p:cNvSpPr/>
          <p:nvPr/>
        </p:nvSpPr>
        <p:spPr>
          <a:xfrm>
            <a:off x="292882" y="6772275"/>
            <a:ext cx="4775666"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Mid-treatment – Radiographic Examination Findings:  </a:t>
            </a:r>
            <a:endParaRPr/>
          </a:p>
        </p:txBody>
      </p:sp>
      <p:pic>
        <p:nvPicPr>
          <p:cNvPr descr="A blue and white logo&#10;&#10;Description automatically generated" id="280" name="Google Shape;280;p15"/>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16"/>
          <p:cNvSpPr/>
          <p:nvPr/>
        </p:nvSpPr>
        <p:spPr>
          <a:xfrm>
            <a:off x="399981" y="919440"/>
            <a:ext cx="6459607"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Mid-treatment Lateral Cephalogram (If not applicable, delete)</a:t>
            </a:r>
            <a:endParaRPr/>
          </a:p>
        </p:txBody>
      </p:sp>
      <p:sp>
        <p:nvSpPr>
          <p:cNvPr id="287" name="Google Shape;287;p16"/>
          <p:cNvSpPr/>
          <p:nvPr/>
        </p:nvSpPr>
        <p:spPr>
          <a:xfrm>
            <a:off x="692150" y="1497013"/>
            <a:ext cx="5545138" cy="7272337"/>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8" name="Google Shape;288;p16"/>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289" name="Google Shape;289;p16"/>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7"/>
          <p:cNvSpPr/>
          <p:nvPr/>
        </p:nvSpPr>
        <p:spPr>
          <a:xfrm>
            <a:off x="692150" y="1497013"/>
            <a:ext cx="5545138" cy="7272337"/>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6" name="Google Shape;296;p17"/>
          <p:cNvSpPr/>
          <p:nvPr/>
        </p:nvSpPr>
        <p:spPr>
          <a:xfrm>
            <a:off x="350838" y="847725"/>
            <a:ext cx="6471884" cy="369888"/>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Mid-treatment Cephalometric tracing (If not applicable, delete)</a:t>
            </a:r>
            <a:endParaRPr/>
          </a:p>
        </p:txBody>
      </p:sp>
      <p:sp>
        <p:nvSpPr>
          <p:cNvPr id="297" name="Google Shape;297;p17"/>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298" name="Google Shape;298;p17"/>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graphicFrame>
        <p:nvGraphicFramePr>
          <p:cNvPr id="304" name="Google Shape;304;p18"/>
          <p:cNvGraphicFramePr/>
          <p:nvPr/>
        </p:nvGraphicFramePr>
        <p:xfrm>
          <a:off x="620713" y="1281113"/>
          <a:ext cx="3000000" cy="3000000"/>
        </p:xfrm>
        <a:graphic>
          <a:graphicData uri="http://schemas.openxmlformats.org/drawingml/2006/table">
            <a:tbl>
              <a:tblPr>
                <a:noFill/>
                <a:tableStyleId>{EA782821-96B3-4AB2-960A-3F1F7C76CB19}</a:tableStyleId>
              </a:tblPr>
              <a:tblGrid>
                <a:gridCol w="2808275"/>
                <a:gridCol w="1223975"/>
                <a:gridCol w="863600"/>
              </a:tblGrid>
              <a:tr h="384075">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Variable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Pre-treatment</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Normal value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SNA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752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Wits appraisal</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SN</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NA</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mandibular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840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Inter incisal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FMA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SN-MP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Anterior face height ratio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Apo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lip to E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305" name="Google Shape;305;p18"/>
          <p:cNvSpPr/>
          <p:nvPr/>
        </p:nvSpPr>
        <p:spPr>
          <a:xfrm>
            <a:off x="476250" y="774700"/>
            <a:ext cx="6202841" cy="30797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Mid-treatment Cephalometric analysis </a:t>
            </a:r>
            <a:r>
              <a:rPr lang="en-US" sz="1400">
                <a:solidFill>
                  <a:schemeClr val="dk1"/>
                </a:solidFill>
                <a:latin typeface="Arial"/>
                <a:ea typeface="Arial"/>
                <a:cs typeface="Arial"/>
                <a:sym typeface="Arial"/>
              </a:rPr>
              <a:t>(If not applicable, delete slide)</a:t>
            </a:r>
            <a:endParaRPr/>
          </a:p>
        </p:txBody>
      </p:sp>
      <p:sp>
        <p:nvSpPr>
          <p:cNvPr id="306" name="Google Shape;306;p18"/>
          <p:cNvSpPr/>
          <p:nvPr/>
        </p:nvSpPr>
        <p:spPr>
          <a:xfrm>
            <a:off x="524241" y="6629400"/>
            <a:ext cx="5249863" cy="193899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1" lang="en-US" sz="1200">
                <a:solidFill>
                  <a:schemeClr val="dk1"/>
                </a:solidFill>
                <a:latin typeface="Arial"/>
                <a:ea typeface="Arial"/>
                <a:cs typeface="Arial"/>
                <a:sym typeface="Arial"/>
              </a:rPr>
              <a:t>Interpretation of mid-treatment Cephalometric analysis:</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307" name="Google Shape;307;p18"/>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308" name="Google Shape;308;p18"/>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9"/>
          <p:cNvSpPr/>
          <p:nvPr/>
        </p:nvSpPr>
        <p:spPr>
          <a:xfrm>
            <a:off x="476250" y="919262"/>
            <a:ext cx="2869696"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Cephalometric superimposition</a:t>
            </a:r>
            <a:endParaRPr b="1" sz="1400">
              <a:solidFill>
                <a:schemeClr val="dk1"/>
              </a:solidFill>
              <a:latin typeface="Arial"/>
              <a:ea typeface="Arial"/>
              <a:cs typeface="Arial"/>
              <a:sym typeface="Arial"/>
            </a:endParaRPr>
          </a:p>
        </p:txBody>
      </p:sp>
      <p:sp>
        <p:nvSpPr>
          <p:cNvPr id="314" name="Google Shape;314;p19"/>
          <p:cNvSpPr txBox="1"/>
          <p:nvPr/>
        </p:nvSpPr>
        <p:spPr>
          <a:xfrm>
            <a:off x="549275" y="6834188"/>
            <a:ext cx="5903913" cy="2659062"/>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Summary of changes demonstrated in mid-treatment records:</a:t>
            </a:r>
            <a:endParaRPr/>
          </a:p>
          <a:p>
            <a:pPr indent="0" lvl="0" marL="0" marR="0" rtl="0" algn="l">
              <a:lnSpc>
                <a:spcPct val="80000"/>
              </a:lnSpc>
              <a:spcBef>
                <a:spcPts val="845"/>
              </a:spcBef>
              <a:spcAft>
                <a:spcPts val="0"/>
              </a:spcAft>
              <a:buClr>
                <a:schemeClr val="dk1"/>
              </a:buClr>
              <a:buSzPts val="1300"/>
              <a:buFont typeface="Arial"/>
              <a:buNone/>
            </a:pPr>
            <a:r>
              <a:t/>
            </a:r>
            <a:endParaRPr sz="13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315" name="Google Shape;315;p19"/>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316" name="Google Shape;316;p19"/>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p:nvPr/>
        </p:nvSpPr>
        <p:spPr>
          <a:xfrm>
            <a:off x="-1204913" y="-3811588"/>
            <a:ext cx="2286001" cy="2454275"/>
          </a:xfrm>
          <a:prstGeom prst="rect">
            <a:avLst/>
          </a:prstGeom>
          <a:noFill/>
          <a:ln>
            <a:noFill/>
          </a:ln>
        </p:spPr>
        <p:txBody>
          <a:bodyPr anchorCtr="0" anchor="ctr" bIns="914100" lIns="1142625" spcFirstLastPara="1" rIns="1142625" wrap="square" tIns="914100">
            <a:spAutoFit/>
          </a:bodyPr>
          <a:lstStyle/>
          <a:p>
            <a:pPr indent="0" lvl="0" marL="0" marR="0" rtl="0" algn="l">
              <a:spcBef>
                <a:spcPts val="0"/>
              </a:spcBef>
              <a:spcAft>
                <a:spcPts val="0"/>
              </a:spcAft>
              <a:buClr>
                <a:schemeClr val="dk1"/>
              </a:buClr>
              <a:buSzPts val="1200"/>
              <a:buFont typeface="Arial"/>
              <a:buNone/>
            </a:pPr>
            <a:br>
              <a:rPr b="1" i="0" lang="en-US" sz="1200" u="none" cap="none" strike="noStrike">
                <a:solidFill>
                  <a:schemeClr val="dk1"/>
                </a:solidFill>
                <a:latin typeface="Arial"/>
                <a:ea typeface="Arial"/>
                <a:cs typeface="Arial"/>
                <a:sym typeface="Arial"/>
              </a:rPr>
            </a:b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8" name="Google Shape;98;p2"/>
          <p:cNvSpPr/>
          <p:nvPr/>
        </p:nvSpPr>
        <p:spPr>
          <a:xfrm>
            <a:off x="-919163" y="3549650"/>
            <a:ext cx="6858001" cy="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9" name="Google Shape;99;p2"/>
          <p:cNvSpPr/>
          <p:nvPr/>
        </p:nvSpPr>
        <p:spPr>
          <a:xfrm>
            <a:off x="-919163" y="13333413"/>
            <a:ext cx="184150" cy="3683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0" name="Google Shape;100;p2"/>
          <p:cNvSpPr/>
          <p:nvPr/>
        </p:nvSpPr>
        <p:spPr>
          <a:xfrm>
            <a:off x="0" y="1714500"/>
            <a:ext cx="6858000" cy="0"/>
          </a:xfrm>
          <a:prstGeom prst="rect">
            <a:avLst/>
          </a:prstGeom>
          <a:noFill/>
          <a:ln>
            <a:noFill/>
          </a:ln>
        </p:spPr>
        <p:txBody>
          <a:bodyPr anchorCtr="0" anchor="ctr" bIns="914100" lIns="1142625" spcFirstLastPara="1" rIns="1142625" wrap="square" tIns="914100">
            <a:sp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1" name="Google Shape;101;p2"/>
          <p:cNvSpPr/>
          <p:nvPr/>
        </p:nvSpPr>
        <p:spPr>
          <a:xfrm>
            <a:off x="0" y="4735513"/>
            <a:ext cx="6858000" cy="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2" name="Google Shape;102;p2"/>
          <p:cNvSpPr/>
          <p:nvPr/>
        </p:nvSpPr>
        <p:spPr>
          <a:xfrm>
            <a:off x="692150" y="2854325"/>
            <a:ext cx="5400675" cy="1816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Saudi Orthodontic Society </a:t>
            </a:r>
            <a:endParaRPr/>
          </a:p>
          <a:p>
            <a:pPr indent="0" lvl="0" marL="0" marR="0" rtl="0" algn="ctr">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Excellence in Clinical Practice Case Prize</a:t>
            </a:r>
            <a:endParaRPr/>
          </a:p>
          <a:p>
            <a:pPr indent="0" lvl="0" marL="0" marR="0" rtl="0" algn="l">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id="103" name="Google Shape;103;p2"/>
          <p:cNvSpPr/>
          <p:nvPr/>
        </p:nvSpPr>
        <p:spPr>
          <a:xfrm>
            <a:off x="1773238" y="4217988"/>
            <a:ext cx="3273425" cy="5191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Case presentation</a:t>
            </a:r>
            <a:endParaRPr b="1" i="0" sz="2800" u="none" cap="none" strike="noStrike">
              <a:solidFill>
                <a:schemeClr val="dk1"/>
              </a:solidFill>
              <a:latin typeface="Arial"/>
              <a:ea typeface="Arial"/>
              <a:cs typeface="Arial"/>
              <a:sym typeface="Arial"/>
            </a:endParaRPr>
          </a:p>
        </p:txBody>
      </p:sp>
      <p:sp>
        <p:nvSpPr>
          <p:cNvPr id="104" name="Google Shape;104;p2"/>
          <p:cNvSpPr/>
          <p:nvPr/>
        </p:nvSpPr>
        <p:spPr>
          <a:xfrm>
            <a:off x="1700213" y="5240338"/>
            <a:ext cx="3313112" cy="369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Patient Initials:</a:t>
            </a:r>
            <a:endParaRPr/>
          </a:p>
        </p:txBody>
      </p:sp>
      <p:sp>
        <p:nvSpPr>
          <p:cNvPr id="105" name="Google Shape;105;p2"/>
          <p:cNvSpPr txBox="1"/>
          <p:nvPr/>
        </p:nvSpPr>
        <p:spPr>
          <a:xfrm>
            <a:off x="692150" y="5889625"/>
            <a:ext cx="5545138" cy="412432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Case summary:</a:t>
            </a:r>
            <a:r>
              <a:rPr b="0" i="0" lang="en-US" sz="1400" u="none" cap="none" strike="noStrike">
                <a:solidFill>
                  <a:schemeClr val="dk1"/>
                </a:solidFill>
                <a:latin typeface="Arial"/>
                <a:ea typeface="Arial"/>
                <a:cs typeface="Arial"/>
                <a:sym typeface="Arial"/>
              </a:rPr>
              <a:t> E.g. Chief complain, examination, diagnosis, Treatment plan, treatment appliance and retention strategy </a:t>
            </a:r>
            <a:endParaRPr b="0" i="0" sz="18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a:t>
            </a:r>
            <a:endParaRPr/>
          </a:p>
          <a:p>
            <a:pPr indent="0" lvl="0" marL="0" marR="0" rtl="0" algn="l">
              <a:spcBef>
                <a:spcPts val="60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Candidate Number (official use only) :  </a:t>
            </a:r>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spcBef>
                <a:spcPts val="6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06" name="Google Shape;106;p2"/>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dk1"/>
              </a:solidFill>
              <a:latin typeface="Arial"/>
              <a:ea typeface="Arial"/>
              <a:cs typeface="Arial"/>
              <a:sym typeface="Arial"/>
            </a:endParaRPr>
          </a:p>
        </p:txBody>
      </p:sp>
      <p:pic>
        <p:nvPicPr>
          <p:cNvPr descr="A blue and white logo&#10;&#10;Description automatically generated" id="107" name="Google Shape;107;p2"/>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20"/>
          <p:cNvSpPr txBox="1"/>
          <p:nvPr/>
        </p:nvSpPr>
        <p:spPr>
          <a:xfrm>
            <a:off x="581431" y="2895600"/>
            <a:ext cx="5616575" cy="3006725"/>
          </a:xfrm>
          <a:prstGeom prst="rect">
            <a:avLst/>
          </a:prstGeom>
          <a:noFill/>
          <a:ln>
            <a:noFill/>
          </a:ln>
        </p:spPr>
        <p:txBody>
          <a:bodyPr anchorCtr="0" anchor="t" bIns="45700" lIns="91425" spcFirstLastPara="1" rIns="91425" wrap="square" tIns="45700">
            <a:spAutoFit/>
          </a:bodyPr>
          <a:lstStyle/>
          <a:p>
            <a:pPr indent="0" lvl="0" marL="0" marR="0" rtl="0" algn="l">
              <a:lnSpc>
                <a:spcPct val="85000"/>
              </a:lnSpc>
              <a:spcBef>
                <a:spcPts val="0"/>
              </a:spcBef>
              <a:spcAft>
                <a:spcPts val="0"/>
              </a:spcAft>
              <a:buClr>
                <a:schemeClr val="dk1"/>
              </a:buClr>
              <a:buSzPts val="1300"/>
              <a:buFont typeface="Arial"/>
              <a:buNone/>
            </a:pPr>
            <a:r>
              <a:rPr b="1" lang="en-US" sz="1300">
                <a:solidFill>
                  <a:schemeClr val="dk1"/>
                </a:solidFill>
                <a:latin typeface="Arial"/>
                <a:ea typeface="Arial"/>
                <a:cs typeface="Arial"/>
                <a:sym typeface="Arial"/>
              </a:rPr>
              <a:t>Occlusal features:</a:t>
            </a:r>
            <a:endParaRPr/>
          </a:p>
          <a:p>
            <a:pPr indent="0" lvl="0" marL="0" marR="0" rtl="0" algn="l">
              <a:lnSpc>
                <a:spcPct val="85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Incisor relationship:</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Overjet (mm):</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Overbite:</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Centrelines:</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Left buccal segments:</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Right buccal segments:</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Crossbites:</a:t>
            </a:r>
            <a:endParaRPr/>
          </a:p>
          <a:p>
            <a:pPr indent="0" lvl="0" marL="0" marR="0" rtl="0" algn="l">
              <a:lnSpc>
                <a:spcPct val="85000"/>
              </a:lnSpc>
              <a:spcBef>
                <a:spcPts val="780"/>
              </a:spcBef>
              <a:spcAft>
                <a:spcPts val="0"/>
              </a:spcAft>
              <a:buClr>
                <a:schemeClr val="dk1"/>
              </a:buClr>
              <a:buSzPts val="1200"/>
              <a:buFont typeface="Arial"/>
              <a:buNone/>
            </a:pPr>
            <a:r>
              <a:rPr b="1" lang="en-US" sz="1200">
                <a:solidFill>
                  <a:schemeClr val="dk1"/>
                </a:solidFill>
                <a:latin typeface="Arial"/>
                <a:ea typeface="Arial"/>
                <a:cs typeface="Arial"/>
                <a:sym typeface="Arial"/>
              </a:rPr>
              <a:t>Other occlusal features:</a:t>
            </a:r>
            <a:endParaRPr/>
          </a:p>
          <a:p>
            <a:pPr indent="0" lvl="0" marL="0" marR="0" rtl="0" algn="l">
              <a:lnSpc>
                <a:spcPct val="85000"/>
              </a:lnSpc>
              <a:spcBef>
                <a:spcPts val="780"/>
              </a:spcBef>
              <a:spcAft>
                <a:spcPts val="0"/>
              </a:spcAft>
              <a:buClr>
                <a:schemeClr val="dk1"/>
              </a:buClr>
              <a:buSzPts val="1200"/>
              <a:buFont typeface="Arial"/>
              <a:buNone/>
            </a:pPr>
            <a:r>
              <a:t/>
            </a:r>
            <a:endParaRPr b="1" sz="1200">
              <a:solidFill>
                <a:schemeClr val="dk1"/>
              </a:solidFill>
              <a:latin typeface="Arial"/>
              <a:ea typeface="Arial"/>
              <a:cs typeface="Arial"/>
              <a:sym typeface="Arial"/>
            </a:endParaRPr>
          </a:p>
        </p:txBody>
      </p:sp>
      <p:sp>
        <p:nvSpPr>
          <p:cNvPr id="323" name="Google Shape;323;p20"/>
          <p:cNvSpPr/>
          <p:nvPr/>
        </p:nvSpPr>
        <p:spPr>
          <a:xfrm>
            <a:off x="549275" y="1065213"/>
            <a:ext cx="4622800" cy="39687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accent2"/>
              </a:buClr>
              <a:buSzPts val="2000"/>
              <a:buFont typeface="Arial"/>
              <a:buNone/>
            </a:pPr>
            <a:r>
              <a:rPr lang="en-US" sz="2000">
                <a:solidFill>
                  <a:schemeClr val="accent2"/>
                </a:solidFill>
                <a:latin typeface="Arial"/>
                <a:ea typeface="Arial"/>
                <a:cs typeface="Arial"/>
                <a:sym typeface="Arial"/>
              </a:rPr>
              <a:t>Section 3 - Post-treatment assessment</a:t>
            </a:r>
            <a:r>
              <a:rPr lang="en-US" sz="2000">
                <a:solidFill>
                  <a:schemeClr val="dk1"/>
                </a:solidFill>
                <a:latin typeface="Arial"/>
                <a:ea typeface="Arial"/>
                <a:cs typeface="Arial"/>
                <a:sym typeface="Arial"/>
              </a:rPr>
              <a:t>:</a:t>
            </a:r>
            <a:endParaRPr sz="2800">
              <a:solidFill>
                <a:schemeClr val="dk1"/>
              </a:solidFill>
              <a:latin typeface="Arial"/>
              <a:ea typeface="Arial"/>
              <a:cs typeface="Arial"/>
              <a:sym typeface="Arial"/>
            </a:endParaRPr>
          </a:p>
        </p:txBody>
      </p:sp>
      <p:sp>
        <p:nvSpPr>
          <p:cNvPr id="324" name="Google Shape;324;p20"/>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325" name="Google Shape;325;p20"/>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1"/>
          <p:cNvSpPr/>
          <p:nvPr/>
        </p:nvSpPr>
        <p:spPr>
          <a:xfrm>
            <a:off x="476250" y="703540"/>
            <a:ext cx="6345026"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Post-treatment – Photographs </a:t>
            </a:r>
            <a:endParaRPr sz="1800">
              <a:solidFill>
                <a:schemeClr val="dk1"/>
              </a:solidFill>
              <a:latin typeface="Arial"/>
              <a:ea typeface="Arial"/>
              <a:cs typeface="Arial"/>
              <a:sym typeface="Arial"/>
            </a:endParaRPr>
          </a:p>
        </p:txBody>
      </p:sp>
      <p:sp>
        <p:nvSpPr>
          <p:cNvPr id="332" name="Google Shape;332;p21"/>
          <p:cNvSpPr/>
          <p:nvPr/>
        </p:nvSpPr>
        <p:spPr>
          <a:xfrm>
            <a:off x="2344789" y="1295400"/>
            <a:ext cx="2168092" cy="25689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3" name="Google Shape;333;p21"/>
          <p:cNvSpPr/>
          <p:nvPr/>
        </p:nvSpPr>
        <p:spPr>
          <a:xfrm>
            <a:off x="4622856" y="1295400"/>
            <a:ext cx="2180359" cy="25527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4" name="Google Shape;334;p21"/>
          <p:cNvSpPr txBox="1"/>
          <p:nvPr/>
        </p:nvSpPr>
        <p:spPr>
          <a:xfrm>
            <a:off x="4756299" y="2133600"/>
            <a:ext cx="2003857"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frontal smiling</a:t>
            </a:r>
            <a:endParaRPr/>
          </a:p>
        </p:txBody>
      </p:sp>
      <p:sp>
        <p:nvSpPr>
          <p:cNvPr id="335" name="Google Shape;335;p21"/>
          <p:cNvSpPr/>
          <p:nvPr/>
        </p:nvSpPr>
        <p:spPr>
          <a:xfrm>
            <a:off x="57190" y="1304925"/>
            <a:ext cx="2192338" cy="2540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6" name="Google Shape;336;p21"/>
          <p:cNvSpPr txBox="1"/>
          <p:nvPr/>
        </p:nvSpPr>
        <p:spPr>
          <a:xfrm>
            <a:off x="114380" y="2228850"/>
            <a:ext cx="209521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profile</a:t>
            </a:r>
            <a:endParaRPr/>
          </a:p>
        </p:txBody>
      </p:sp>
      <p:sp>
        <p:nvSpPr>
          <p:cNvPr id="337" name="Google Shape;337;p21"/>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338" name="Google Shape;338;p21"/>
          <p:cNvSpPr txBox="1"/>
          <p:nvPr/>
        </p:nvSpPr>
        <p:spPr>
          <a:xfrm>
            <a:off x="2487763" y="2200275"/>
            <a:ext cx="1893022"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Extraoral frontal</a:t>
            </a:r>
            <a:endParaRPr/>
          </a:p>
        </p:txBody>
      </p:sp>
      <p:sp>
        <p:nvSpPr>
          <p:cNvPr id="339" name="Google Shape;339;p21"/>
          <p:cNvSpPr/>
          <p:nvPr/>
        </p:nvSpPr>
        <p:spPr>
          <a:xfrm>
            <a:off x="133443" y="43815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0" name="Google Shape;340;p21"/>
          <p:cNvSpPr/>
          <p:nvPr/>
        </p:nvSpPr>
        <p:spPr>
          <a:xfrm>
            <a:off x="4432222" y="43815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1" name="Google Shape;341;p21"/>
          <p:cNvSpPr txBox="1"/>
          <p:nvPr/>
        </p:nvSpPr>
        <p:spPr>
          <a:xfrm>
            <a:off x="2487763" y="451104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342" name="Google Shape;342;p21"/>
          <p:cNvSpPr/>
          <p:nvPr/>
        </p:nvSpPr>
        <p:spPr>
          <a:xfrm>
            <a:off x="47658" y="65817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3" name="Google Shape;343;p21"/>
          <p:cNvSpPr/>
          <p:nvPr/>
        </p:nvSpPr>
        <p:spPr>
          <a:xfrm>
            <a:off x="2382915"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4" name="Google Shape;344;p21"/>
          <p:cNvSpPr/>
          <p:nvPr/>
        </p:nvSpPr>
        <p:spPr>
          <a:xfrm>
            <a:off x="4660982"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5" name="Google Shape;345;p21"/>
          <p:cNvSpPr txBox="1"/>
          <p:nvPr/>
        </p:nvSpPr>
        <p:spPr>
          <a:xfrm>
            <a:off x="324076" y="49530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46" name="Google Shape;346;p21"/>
          <p:cNvSpPr txBox="1"/>
          <p:nvPr/>
        </p:nvSpPr>
        <p:spPr>
          <a:xfrm>
            <a:off x="4699109" y="49530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47" name="Google Shape;347;p21"/>
          <p:cNvSpPr txBox="1"/>
          <p:nvPr/>
        </p:nvSpPr>
        <p:spPr>
          <a:xfrm>
            <a:off x="390798" y="70675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48" name="Google Shape;348;p21"/>
          <p:cNvSpPr txBox="1"/>
          <p:nvPr/>
        </p:nvSpPr>
        <p:spPr>
          <a:xfrm>
            <a:off x="5004122" y="70675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49" name="Google Shape;349;p21"/>
          <p:cNvSpPr txBox="1"/>
          <p:nvPr/>
        </p:nvSpPr>
        <p:spPr>
          <a:xfrm>
            <a:off x="3012005" y="70675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pic>
        <p:nvPicPr>
          <p:cNvPr descr="A blue and white logo&#10;&#10;Description automatically generated" id="350" name="Google Shape;350;p21"/>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22"/>
          <p:cNvSpPr/>
          <p:nvPr/>
        </p:nvSpPr>
        <p:spPr>
          <a:xfrm>
            <a:off x="476250" y="703540"/>
            <a:ext cx="6307694"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Post-treatment – Casts </a:t>
            </a:r>
            <a:endParaRPr/>
          </a:p>
        </p:txBody>
      </p:sp>
      <p:sp>
        <p:nvSpPr>
          <p:cNvPr id="357" name="Google Shape;357;p22"/>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358" name="Google Shape;358;p22"/>
          <p:cNvSpPr/>
          <p:nvPr/>
        </p:nvSpPr>
        <p:spPr>
          <a:xfrm>
            <a:off x="133443" y="25908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9" name="Google Shape;359;p22"/>
          <p:cNvSpPr/>
          <p:nvPr/>
        </p:nvSpPr>
        <p:spPr>
          <a:xfrm>
            <a:off x="4432222" y="25908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0" name="Google Shape;360;p22"/>
          <p:cNvSpPr txBox="1"/>
          <p:nvPr/>
        </p:nvSpPr>
        <p:spPr>
          <a:xfrm>
            <a:off x="2487763" y="272415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361" name="Google Shape;361;p22"/>
          <p:cNvSpPr/>
          <p:nvPr/>
        </p:nvSpPr>
        <p:spPr>
          <a:xfrm>
            <a:off x="47658" y="47910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2" name="Google Shape;362;p22"/>
          <p:cNvSpPr/>
          <p:nvPr/>
        </p:nvSpPr>
        <p:spPr>
          <a:xfrm>
            <a:off x="2382915"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3" name="Google Shape;363;p22"/>
          <p:cNvSpPr/>
          <p:nvPr/>
        </p:nvSpPr>
        <p:spPr>
          <a:xfrm>
            <a:off x="4660982"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4" name="Google Shape;364;p22"/>
          <p:cNvSpPr txBox="1"/>
          <p:nvPr/>
        </p:nvSpPr>
        <p:spPr>
          <a:xfrm>
            <a:off x="324076" y="31623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65" name="Google Shape;365;p22"/>
          <p:cNvSpPr txBox="1"/>
          <p:nvPr/>
        </p:nvSpPr>
        <p:spPr>
          <a:xfrm>
            <a:off x="4699109" y="31623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66" name="Google Shape;366;p22"/>
          <p:cNvSpPr txBox="1"/>
          <p:nvPr/>
        </p:nvSpPr>
        <p:spPr>
          <a:xfrm>
            <a:off x="390798" y="52768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67" name="Google Shape;367;p22"/>
          <p:cNvSpPr txBox="1"/>
          <p:nvPr/>
        </p:nvSpPr>
        <p:spPr>
          <a:xfrm>
            <a:off x="5004122" y="52768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368" name="Google Shape;368;p22"/>
          <p:cNvSpPr txBox="1"/>
          <p:nvPr/>
        </p:nvSpPr>
        <p:spPr>
          <a:xfrm>
            <a:off x="3012005" y="52768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pic>
        <p:nvPicPr>
          <p:cNvPr descr="A blue and white logo&#10;&#10;Description automatically generated" id="369" name="Google Shape;369;p22"/>
          <p:cNvPicPr preferRelativeResize="0"/>
          <p:nvPr/>
        </p:nvPicPr>
        <p:blipFill rotWithShape="1">
          <a:blip r:embed="rId3">
            <a:alphaModFix/>
          </a:blip>
          <a:srcRect b="0" l="0" r="0" t="0"/>
          <a:stretch/>
        </p:blipFill>
        <p:spPr>
          <a:xfrm>
            <a:off x="3455425" y="112201"/>
            <a:ext cx="3256085" cy="585078"/>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3"/>
          <p:cNvSpPr/>
          <p:nvPr/>
        </p:nvSpPr>
        <p:spPr>
          <a:xfrm rot="5400000">
            <a:off x="1811016" y="1866900"/>
            <a:ext cx="3285124" cy="629885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6" name="Google Shape;376;p23"/>
          <p:cNvSpPr txBox="1"/>
          <p:nvPr/>
        </p:nvSpPr>
        <p:spPr>
          <a:xfrm>
            <a:off x="1028700" y="2228850"/>
            <a:ext cx="5123664" cy="7848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Post-treatment Panoramic X-ray</a:t>
            </a:r>
            <a:endParaRPr/>
          </a:p>
          <a:p>
            <a:pPr indent="0" lvl="0" marL="0" marR="0" rtl="0" algn="ctr">
              <a:spcBef>
                <a:spcPts val="90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7" name="Google Shape;377;p23"/>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378" name="Google Shape;378;p23"/>
          <p:cNvSpPr/>
          <p:nvPr/>
        </p:nvSpPr>
        <p:spPr>
          <a:xfrm>
            <a:off x="292882" y="6772275"/>
            <a:ext cx="4855816"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Post-treatment – Radiographic Examination Findings:  </a:t>
            </a:r>
            <a:endParaRPr/>
          </a:p>
        </p:txBody>
      </p:sp>
      <p:pic>
        <p:nvPicPr>
          <p:cNvPr descr="A blue and white logo&#10;&#10;Description automatically generated" id="379" name="Google Shape;379;p23"/>
          <p:cNvPicPr preferRelativeResize="0"/>
          <p:nvPr/>
        </p:nvPicPr>
        <p:blipFill rotWithShape="1">
          <a:blip r:embed="rId3">
            <a:alphaModFix/>
          </a:blip>
          <a:srcRect b="0" l="0" r="0" t="0"/>
          <a:stretch/>
        </p:blipFill>
        <p:spPr>
          <a:xfrm>
            <a:off x="3356992" y="128464"/>
            <a:ext cx="3256085" cy="585078"/>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24"/>
          <p:cNvSpPr/>
          <p:nvPr/>
        </p:nvSpPr>
        <p:spPr>
          <a:xfrm>
            <a:off x="399981" y="919440"/>
            <a:ext cx="6459607"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Post-treatment Lateral Cephalogram </a:t>
            </a:r>
            <a:endParaRPr/>
          </a:p>
        </p:txBody>
      </p:sp>
      <p:sp>
        <p:nvSpPr>
          <p:cNvPr id="386" name="Google Shape;386;p24"/>
          <p:cNvSpPr/>
          <p:nvPr/>
        </p:nvSpPr>
        <p:spPr>
          <a:xfrm>
            <a:off x="692150" y="1497013"/>
            <a:ext cx="5545138" cy="7272337"/>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7" name="Google Shape;387;p24"/>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388" name="Google Shape;388;p24"/>
          <p:cNvPicPr preferRelativeResize="0"/>
          <p:nvPr/>
        </p:nvPicPr>
        <p:blipFill rotWithShape="1">
          <a:blip r:embed="rId3">
            <a:alphaModFix/>
          </a:blip>
          <a:srcRect b="0" l="0" r="0" t="0"/>
          <a:stretch/>
        </p:blipFill>
        <p:spPr>
          <a:xfrm>
            <a:off x="3429000" y="119450"/>
            <a:ext cx="3256085" cy="585078"/>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25"/>
          <p:cNvSpPr/>
          <p:nvPr/>
        </p:nvSpPr>
        <p:spPr>
          <a:xfrm>
            <a:off x="692150" y="1497013"/>
            <a:ext cx="5545138" cy="7272337"/>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5" name="Google Shape;395;p25"/>
          <p:cNvSpPr/>
          <p:nvPr/>
        </p:nvSpPr>
        <p:spPr>
          <a:xfrm>
            <a:off x="350838" y="848003"/>
            <a:ext cx="6471884"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Post-treatment Cephalometric tracing </a:t>
            </a:r>
            <a:endParaRPr/>
          </a:p>
        </p:txBody>
      </p:sp>
      <p:sp>
        <p:nvSpPr>
          <p:cNvPr id="396" name="Google Shape;396;p25"/>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397" name="Google Shape;397;p25"/>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graphicFrame>
        <p:nvGraphicFramePr>
          <p:cNvPr id="403" name="Google Shape;403;p26"/>
          <p:cNvGraphicFramePr/>
          <p:nvPr/>
        </p:nvGraphicFramePr>
        <p:xfrm>
          <a:off x="620713" y="1281113"/>
          <a:ext cx="3000000" cy="3000000"/>
        </p:xfrm>
        <a:graphic>
          <a:graphicData uri="http://schemas.openxmlformats.org/drawingml/2006/table">
            <a:tbl>
              <a:tblPr>
                <a:noFill/>
                <a:tableStyleId>{EA782821-96B3-4AB2-960A-3F1F7C76CB19}</a:tableStyleId>
              </a:tblPr>
              <a:tblGrid>
                <a:gridCol w="2808275"/>
                <a:gridCol w="1223975"/>
                <a:gridCol w="863600"/>
              </a:tblGrid>
              <a:tr h="384075">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Variable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Pre-treatment</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Normal value</a:t>
                      </a:r>
                      <a:endParaRPr b="0" i="0" sz="1200" u="none" cap="none" strike="noStrike">
                        <a:solidFill>
                          <a:srgbClr val="0000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SNA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752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ANB</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Wits appraisal</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SN</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incisor to NA</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mandibular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840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Inter incisal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FMA</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SN-MP angle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Upper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anterior face height</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Anterior face height ratio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095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incisor to Apo</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1175">
                <a:tc>
                  <a:txBody>
                    <a:bodyPr/>
                    <a:lstStyle/>
                    <a:p>
                      <a:pPr indent="0" lvl="0" marL="0" marR="0" rtl="0" algn="l">
                        <a:lnSpc>
                          <a:spcPct val="8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Lower lip to E plane</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80000"/>
                        </a:lnSpc>
                        <a:spcBef>
                          <a:spcPts val="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04" name="Google Shape;404;p26"/>
          <p:cNvSpPr/>
          <p:nvPr/>
        </p:nvSpPr>
        <p:spPr>
          <a:xfrm>
            <a:off x="476250" y="774799"/>
            <a:ext cx="6202841"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Post-treatment Cephalometric analysis </a:t>
            </a:r>
            <a:endParaRPr sz="1400">
              <a:solidFill>
                <a:schemeClr val="dk1"/>
              </a:solidFill>
              <a:latin typeface="Arial"/>
              <a:ea typeface="Arial"/>
              <a:cs typeface="Arial"/>
              <a:sym typeface="Arial"/>
            </a:endParaRPr>
          </a:p>
        </p:txBody>
      </p:sp>
      <p:sp>
        <p:nvSpPr>
          <p:cNvPr id="405" name="Google Shape;405;p26"/>
          <p:cNvSpPr/>
          <p:nvPr/>
        </p:nvSpPr>
        <p:spPr>
          <a:xfrm>
            <a:off x="524241" y="6629400"/>
            <a:ext cx="5249863" cy="193899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200"/>
              <a:buFont typeface="Arial"/>
              <a:buNone/>
            </a:pPr>
            <a:r>
              <a:rPr b="1" lang="en-US" sz="1200">
                <a:solidFill>
                  <a:schemeClr val="dk1"/>
                </a:solidFill>
                <a:latin typeface="Arial"/>
                <a:ea typeface="Arial"/>
                <a:cs typeface="Arial"/>
                <a:sym typeface="Arial"/>
              </a:rPr>
              <a:t>Interpretation of post-treatment Cephalometric analysis:</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406" name="Google Shape;406;p26"/>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407" name="Google Shape;407;p26"/>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27"/>
          <p:cNvSpPr/>
          <p:nvPr/>
        </p:nvSpPr>
        <p:spPr>
          <a:xfrm>
            <a:off x="476250" y="1063725"/>
            <a:ext cx="2869696"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Cephalometric superimposition</a:t>
            </a:r>
            <a:endParaRPr b="1" sz="1400">
              <a:solidFill>
                <a:schemeClr val="dk1"/>
              </a:solidFill>
              <a:latin typeface="Arial"/>
              <a:ea typeface="Arial"/>
              <a:cs typeface="Arial"/>
              <a:sym typeface="Arial"/>
            </a:endParaRPr>
          </a:p>
        </p:txBody>
      </p:sp>
      <p:sp>
        <p:nvSpPr>
          <p:cNvPr id="413" name="Google Shape;413;p27"/>
          <p:cNvSpPr/>
          <p:nvPr/>
        </p:nvSpPr>
        <p:spPr>
          <a:xfrm>
            <a:off x="476250" y="6969125"/>
            <a:ext cx="5616575" cy="193357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300"/>
              <a:buFont typeface="Arial"/>
              <a:buNone/>
            </a:pPr>
            <a:r>
              <a:rPr lang="en-US" sz="1300">
                <a:solidFill>
                  <a:schemeClr val="dk1"/>
                </a:solidFill>
                <a:latin typeface="Arial"/>
                <a:ea typeface="Arial"/>
                <a:cs typeface="Arial"/>
                <a:sym typeface="Arial"/>
              </a:rPr>
              <a:t>Interpretation of end of treatment Cephalometric analysis:</a:t>
            </a:r>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a:p>
            <a:pPr indent="0" lvl="0" marL="0" marR="0" rtl="0" algn="l">
              <a:spcBef>
                <a:spcPts val="0"/>
              </a:spcBef>
              <a:spcAft>
                <a:spcPts val="0"/>
              </a:spcAft>
              <a:buClr>
                <a:schemeClr val="dk1"/>
              </a:buClr>
              <a:buSzPts val="1200"/>
              <a:buFont typeface="Arial"/>
              <a:buNone/>
            </a:pPr>
            <a:r>
              <a:t/>
            </a:r>
            <a:endParaRPr sz="1200">
              <a:solidFill>
                <a:schemeClr val="dk1"/>
              </a:solidFill>
              <a:latin typeface="Arial"/>
              <a:ea typeface="Arial"/>
              <a:cs typeface="Arial"/>
              <a:sym typeface="Arial"/>
            </a:endParaRPr>
          </a:p>
        </p:txBody>
      </p:sp>
      <p:sp>
        <p:nvSpPr>
          <p:cNvPr id="414" name="Google Shape;414;p27"/>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415" name="Google Shape;415;p27"/>
          <p:cNvPicPr preferRelativeResize="0"/>
          <p:nvPr/>
        </p:nvPicPr>
        <p:blipFill rotWithShape="1">
          <a:blip r:embed="rId3">
            <a:alphaModFix/>
          </a:blip>
          <a:srcRect b="0" l="0" r="0" t="0"/>
          <a:stretch/>
        </p:blipFill>
        <p:spPr>
          <a:xfrm>
            <a:off x="3429000" y="128464"/>
            <a:ext cx="3256085" cy="58507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3"/>
          <p:cNvSpPr/>
          <p:nvPr/>
        </p:nvSpPr>
        <p:spPr>
          <a:xfrm>
            <a:off x="549275" y="920750"/>
            <a:ext cx="3227388" cy="70167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accent2"/>
              </a:buClr>
              <a:buSzPts val="2000"/>
              <a:buFont typeface="Arial"/>
              <a:buNone/>
            </a:pPr>
            <a:r>
              <a:rPr b="0" i="0" lang="en-US" sz="2000" u="none" cap="none" strike="noStrike">
                <a:solidFill>
                  <a:schemeClr val="accent2"/>
                </a:solidFill>
                <a:latin typeface="Arial"/>
                <a:ea typeface="Arial"/>
                <a:cs typeface="Arial"/>
                <a:sym typeface="Arial"/>
              </a:rPr>
              <a:t>Section 1. </a:t>
            </a:r>
            <a:endParaRPr/>
          </a:p>
          <a:p>
            <a:pPr indent="0" lvl="0" marL="0" marR="0" rtl="0" algn="l">
              <a:spcBef>
                <a:spcPts val="0"/>
              </a:spcBef>
              <a:spcAft>
                <a:spcPts val="0"/>
              </a:spcAft>
              <a:buClr>
                <a:schemeClr val="accent2"/>
              </a:buClr>
              <a:buSzPts val="2000"/>
              <a:buFont typeface="Arial"/>
              <a:buNone/>
            </a:pPr>
            <a:r>
              <a:rPr b="0" i="0" lang="en-US" sz="2000" u="none" cap="none" strike="noStrike">
                <a:solidFill>
                  <a:schemeClr val="accent2"/>
                </a:solidFill>
                <a:latin typeface="Arial"/>
                <a:ea typeface="Arial"/>
                <a:cs typeface="Arial"/>
                <a:sym typeface="Arial"/>
              </a:rPr>
              <a:t>Pre-treatment assessment</a:t>
            </a:r>
            <a:r>
              <a:rPr b="0" i="0" lang="en-US" sz="2000" u="none" cap="none" strike="noStrike">
                <a:solidFill>
                  <a:schemeClr val="dk1"/>
                </a:solidFill>
                <a:latin typeface="Arial"/>
                <a:ea typeface="Arial"/>
                <a:cs typeface="Arial"/>
                <a:sym typeface="Arial"/>
              </a:rPr>
              <a:t>:</a:t>
            </a:r>
            <a:endParaRPr b="0" i="0" sz="2800" u="none" cap="none" strike="noStrike">
              <a:solidFill>
                <a:schemeClr val="dk1"/>
              </a:solidFill>
              <a:latin typeface="Arial"/>
              <a:ea typeface="Arial"/>
              <a:cs typeface="Arial"/>
              <a:sym typeface="Arial"/>
            </a:endParaRPr>
          </a:p>
        </p:txBody>
      </p:sp>
      <p:sp>
        <p:nvSpPr>
          <p:cNvPr id="113" name="Google Shape;113;p3"/>
          <p:cNvSpPr txBox="1"/>
          <p:nvPr/>
        </p:nvSpPr>
        <p:spPr>
          <a:xfrm>
            <a:off x="549275" y="1638300"/>
            <a:ext cx="5616575" cy="120332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Patient details:</a:t>
            </a:r>
            <a:endParaRPr/>
          </a:p>
          <a:p>
            <a:pPr indent="0" lvl="0" marL="0" marR="0" rtl="0" algn="l">
              <a:lnSpc>
                <a:spcPct val="80000"/>
              </a:lnSpc>
              <a:spcBef>
                <a:spcPts val="60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Initials:</a:t>
            </a:r>
            <a:endParaRPr/>
          </a:p>
          <a:p>
            <a:pPr indent="0" lvl="0" marL="0" marR="0" rtl="0" algn="l">
              <a:lnSpc>
                <a:spcPct val="80000"/>
              </a:lnSpc>
              <a:spcBef>
                <a:spcPts val="60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Gender:</a:t>
            </a:r>
            <a:endParaRPr/>
          </a:p>
          <a:p>
            <a:pPr indent="0" lvl="0" marL="0" marR="0" rtl="0" algn="l">
              <a:lnSpc>
                <a:spcPct val="80000"/>
              </a:lnSpc>
              <a:spcBef>
                <a:spcPts val="60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Date of birth:</a:t>
            </a:r>
            <a:endParaRPr/>
          </a:p>
          <a:p>
            <a:pPr indent="0" lvl="0" marL="0" marR="0" rtl="0" algn="l">
              <a:lnSpc>
                <a:spcPct val="80000"/>
              </a:lnSpc>
              <a:spcBef>
                <a:spcPts val="60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Age at start of treatment:</a:t>
            </a:r>
            <a:endParaRPr b="1" i="0" sz="1200" u="none" cap="none" strike="noStrike">
              <a:solidFill>
                <a:schemeClr val="dk1"/>
              </a:solidFill>
              <a:latin typeface="Arial"/>
              <a:ea typeface="Arial"/>
              <a:cs typeface="Arial"/>
              <a:sym typeface="Arial"/>
            </a:endParaRPr>
          </a:p>
        </p:txBody>
      </p:sp>
      <p:sp>
        <p:nvSpPr>
          <p:cNvPr id="114" name="Google Shape;114;p3"/>
          <p:cNvSpPr txBox="1"/>
          <p:nvPr/>
        </p:nvSpPr>
        <p:spPr>
          <a:xfrm>
            <a:off x="549275" y="3081338"/>
            <a:ext cx="5616575" cy="515937"/>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Presenting Complaint:</a:t>
            </a:r>
            <a:endParaRPr/>
          </a:p>
          <a:p>
            <a:pPr indent="0" lvl="0" marL="0" marR="0" rtl="0" algn="l">
              <a:lnSpc>
                <a:spcPct val="80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p:txBody>
      </p:sp>
      <p:sp>
        <p:nvSpPr>
          <p:cNvPr id="115" name="Google Shape;115;p3"/>
          <p:cNvSpPr txBox="1"/>
          <p:nvPr/>
        </p:nvSpPr>
        <p:spPr>
          <a:xfrm>
            <a:off x="549275" y="3513138"/>
            <a:ext cx="5616575" cy="538162"/>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Relevant Medical History:</a:t>
            </a:r>
            <a:endParaRPr/>
          </a:p>
          <a:p>
            <a:pPr indent="0" lvl="0" marL="0" marR="0" rtl="0" algn="l">
              <a:lnSpc>
                <a:spcPct val="80000"/>
              </a:lnSpc>
              <a:spcBef>
                <a:spcPts val="845"/>
              </a:spcBef>
              <a:spcAft>
                <a:spcPts val="0"/>
              </a:spcAft>
              <a:buClr>
                <a:schemeClr val="dk1"/>
              </a:buClr>
              <a:buSzPts val="1300"/>
              <a:buFont typeface="Arial"/>
              <a:buNone/>
            </a:pPr>
            <a:r>
              <a:t/>
            </a:r>
            <a:endParaRPr b="0" i="0" sz="1300" u="none" cap="none" strike="noStrike">
              <a:solidFill>
                <a:schemeClr val="dk1"/>
              </a:solidFill>
              <a:latin typeface="Arial"/>
              <a:ea typeface="Arial"/>
              <a:cs typeface="Arial"/>
              <a:sym typeface="Arial"/>
            </a:endParaRPr>
          </a:p>
        </p:txBody>
      </p:sp>
      <p:sp>
        <p:nvSpPr>
          <p:cNvPr id="116" name="Google Shape;116;p3"/>
          <p:cNvSpPr txBox="1"/>
          <p:nvPr/>
        </p:nvSpPr>
        <p:spPr>
          <a:xfrm>
            <a:off x="549275" y="3944938"/>
            <a:ext cx="5616575" cy="3082925"/>
          </a:xfrm>
          <a:prstGeom prst="rect">
            <a:avLst/>
          </a:prstGeom>
          <a:noFill/>
          <a:ln>
            <a:noFill/>
          </a:ln>
        </p:spPr>
        <p:txBody>
          <a:bodyPr anchorCtr="0" anchor="t" bIns="45700" lIns="91425" spcFirstLastPara="1" rIns="91425" wrap="square" tIns="45700">
            <a:spAutoFit/>
          </a:bodyPr>
          <a:lstStyle/>
          <a:p>
            <a:pPr indent="0" lvl="0" marL="0" marR="0" rtl="0" algn="l">
              <a:lnSpc>
                <a:spcPct val="85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Extra Oral Examination:</a:t>
            </a:r>
            <a:endParaRPr/>
          </a:p>
          <a:p>
            <a:pPr indent="0" lvl="0" marL="0" marR="0" rtl="0" algn="l">
              <a:lnSpc>
                <a:spcPct val="85000"/>
              </a:lnSpc>
              <a:spcBef>
                <a:spcPts val="78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Skeletal Examination</a:t>
            </a:r>
            <a:endParaRPr/>
          </a:p>
          <a:p>
            <a:pPr indent="0" lvl="0" marL="0" marR="0" rtl="0" algn="l">
              <a:lnSpc>
                <a:spcPct val="150000"/>
              </a:lnSpc>
              <a:spcBef>
                <a:spcPts val="78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Sagittal </a:t>
            </a:r>
            <a:endParaRPr/>
          </a:p>
          <a:p>
            <a:pPr indent="0" lvl="0" marL="0" marR="0" rtl="0" algn="l">
              <a:lnSpc>
                <a:spcPct val="150000"/>
              </a:lnSpc>
              <a:spcBef>
                <a:spcPts val="78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Vertical</a:t>
            </a:r>
            <a:endParaRPr/>
          </a:p>
          <a:p>
            <a:pPr indent="0" lvl="0" marL="0" marR="0" rtl="0" algn="l">
              <a:lnSpc>
                <a:spcPct val="150000"/>
              </a:lnSpc>
              <a:spcBef>
                <a:spcPts val="78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Transverse </a:t>
            </a:r>
            <a:endParaRPr/>
          </a:p>
          <a:p>
            <a:pPr indent="0" lvl="0" marL="0" marR="0" rtl="0" algn="l">
              <a:lnSpc>
                <a:spcPct val="150000"/>
              </a:lnSpc>
              <a:spcBef>
                <a:spcPts val="780"/>
              </a:spcBef>
              <a:spcAft>
                <a:spcPts val="0"/>
              </a:spcAft>
              <a:buClr>
                <a:schemeClr val="dk1"/>
              </a:buClr>
              <a:buSzPts val="1200"/>
              <a:buFont typeface="Arial"/>
              <a:buNone/>
            </a:pPr>
            <a:r>
              <a:rPr b="0" i="0" lang="en-US" sz="1200" u="none" cap="none" strike="noStrike">
                <a:solidFill>
                  <a:schemeClr val="dk1"/>
                </a:solidFill>
                <a:latin typeface="Arial"/>
                <a:ea typeface="Arial"/>
                <a:cs typeface="Arial"/>
                <a:sym typeface="Arial"/>
              </a:rPr>
              <a:t>Soft tissue Examination </a:t>
            </a:r>
            <a:endParaRPr/>
          </a:p>
          <a:p>
            <a:pPr indent="0" lvl="0" marL="0" marR="0" rtl="0" algn="l">
              <a:lnSpc>
                <a:spcPct val="150000"/>
              </a:lnSpc>
              <a:spcBef>
                <a:spcPts val="78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17" name="Google Shape;117;p3"/>
          <p:cNvSpPr txBox="1"/>
          <p:nvPr/>
        </p:nvSpPr>
        <p:spPr>
          <a:xfrm>
            <a:off x="549275" y="6176963"/>
            <a:ext cx="5616575" cy="2371725"/>
          </a:xfrm>
          <a:prstGeom prst="rect">
            <a:avLst/>
          </a:prstGeom>
          <a:noFill/>
          <a:ln>
            <a:noFill/>
          </a:ln>
        </p:spPr>
        <p:txBody>
          <a:bodyPr anchorCtr="0" anchor="t" bIns="45700" lIns="91425" spcFirstLastPara="1" rIns="91425" wrap="square" tIns="45700">
            <a:spAutoFit/>
          </a:bodyPr>
          <a:lstStyle/>
          <a:p>
            <a:pPr indent="0" lvl="0" marL="0" marR="0" rtl="0" algn="l">
              <a:lnSpc>
                <a:spcPct val="80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Intra Oral Examination:</a:t>
            </a:r>
            <a:endParaRPr/>
          </a:p>
          <a:p>
            <a:pPr indent="0" lvl="0" marL="0" marR="0" rtl="0" algn="l">
              <a:lnSpc>
                <a:spcPct val="80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Soft Tissues:</a:t>
            </a:r>
            <a:endParaRPr/>
          </a:p>
          <a:p>
            <a:pPr indent="0" lvl="0" marL="0" marR="0" rtl="0" algn="l">
              <a:lnSpc>
                <a:spcPct val="80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Oral Hygiene:</a:t>
            </a:r>
            <a:endParaRPr/>
          </a:p>
          <a:p>
            <a:pPr indent="0" lvl="0" marL="0" marR="0" rtl="0" algn="l">
              <a:lnSpc>
                <a:spcPct val="80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Dental Health: </a:t>
            </a:r>
            <a:endParaRPr b="1" i="0" sz="1200" u="none" cap="none" strike="noStrike">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Teeth present:</a:t>
            </a:r>
            <a:endParaRPr/>
          </a:p>
          <a:p>
            <a:pPr indent="0" lvl="0" marL="0" marR="0" rtl="0" algn="l">
              <a:lnSpc>
                <a:spcPct val="80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0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p:txBody>
      </p:sp>
      <p:graphicFrame>
        <p:nvGraphicFramePr>
          <p:cNvPr id="118" name="Google Shape;118;p3"/>
          <p:cNvGraphicFramePr/>
          <p:nvPr/>
        </p:nvGraphicFramePr>
        <p:xfrm>
          <a:off x="908050" y="8048625"/>
          <a:ext cx="3000000" cy="3000000"/>
        </p:xfrm>
        <a:graphic>
          <a:graphicData uri="http://schemas.openxmlformats.org/drawingml/2006/table">
            <a:tbl>
              <a:tblPr bandRow="1" firstRow="1">
                <a:noFill/>
                <a:tableStyleId>{5584599B-4229-4F1C-916C-CAC4A6E1BE6C}</a:tableStyleId>
              </a:tblPr>
              <a:tblGrid>
                <a:gridCol w="2286000"/>
                <a:gridCol w="2286000"/>
              </a:tblGrid>
              <a:tr h="365750">
                <a:tc>
                  <a:txBody>
                    <a:bodyPr/>
                    <a:lstStyle/>
                    <a:p>
                      <a:pPr indent="0" lvl="0" marL="0" marR="0" rtl="1" algn="r">
                        <a:spcBef>
                          <a:spcPts val="0"/>
                        </a:spcBef>
                        <a:spcAft>
                          <a:spcPts val="0"/>
                        </a:spcAft>
                        <a:buNone/>
                      </a:pPr>
                      <a:r>
                        <a:t/>
                      </a:r>
                      <a:endParaRPr sz="1800"/>
                    </a:p>
                  </a:txBody>
                  <a:tcPr marT="45725" marB="45725" marR="91450" marL="91450">
                    <a:lnL cap="flat" cmpd="sng" w="9525">
                      <a:solidFill>
                        <a:srgbClr val="000000">
                          <a:alpha val="0"/>
                        </a:srgbClr>
                      </a:solidFill>
                      <a:prstDash val="solid"/>
                      <a:round/>
                      <a:headEnd len="sm" w="sm" type="none"/>
                      <a:tailEnd len="sm" w="sm" type="none"/>
                    </a:lnL>
                    <a:lnR cap="flat" cmpd="sng" w="57150">
                      <a:solidFill>
                        <a:srgbClr val="000000"/>
                      </a:solidFill>
                      <a:prstDash val="dash"/>
                      <a:round/>
                      <a:headEnd len="sm" w="sm" type="none"/>
                      <a:tailEnd len="sm" w="sm" type="none"/>
                    </a:lnR>
                    <a:lnT cap="flat" cmpd="sng" w="9525">
                      <a:solidFill>
                        <a:srgbClr val="000000">
                          <a:alpha val="0"/>
                        </a:srgbClr>
                      </a:solidFill>
                      <a:prstDash val="solid"/>
                      <a:round/>
                      <a:headEnd len="sm" w="sm" type="none"/>
                      <a:tailEnd len="sm" w="sm" type="none"/>
                    </a:lnT>
                    <a:lnB cap="flat" cmpd="sng" w="57150">
                      <a:solidFill>
                        <a:srgbClr val="000000"/>
                      </a:solidFill>
                      <a:prstDash val="dash"/>
                      <a:round/>
                      <a:headEnd len="sm" w="sm" type="none"/>
                      <a:tailEnd len="sm" w="sm" type="none"/>
                    </a:lnB>
                  </a:tcPr>
                </a:tc>
                <a:tc>
                  <a:txBody>
                    <a:bodyPr/>
                    <a:lstStyle/>
                    <a:p>
                      <a:pPr indent="0" lvl="0" marL="0" marR="0" rtl="1" algn="r">
                        <a:spcBef>
                          <a:spcPts val="0"/>
                        </a:spcBef>
                        <a:spcAft>
                          <a:spcPts val="0"/>
                        </a:spcAft>
                        <a:buNone/>
                      </a:pPr>
                      <a:r>
                        <a:t/>
                      </a:r>
                      <a:endParaRPr sz="1800"/>
                    </a:p>
                  </a:txBody>
                  <a:tcPr marT="45725" marB="45725" marR="91450" marL="91450">
                    <a:lnL cap="flat" cmpd="sng" w="57150">
                      <a:solidFill>
                        <a:srgbClr val="000000"/>
                      </a:solidFill>
                      <a:prstDash val="dash"/>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57150">
                      <a:solidFill>
                        <a:srgbClr val="000000"/>
                      </a:solidFill>
                      <a:prstDash val="dash"/>
                      <a:round/>
                      <a:headEnd len="sm" w="sm" type="none"/>
                      <a:tailEnd len="sm" w="sm" type="none"/>
                    </a:lnB>
                  </a:tcPr>
                </a:tc>
              </a:tr>
              <a:tr h="370850">
                <a:tc>
                  <a:txBody>
                    <a:bodyPr/>
                    <a:lstStyle/>
                    <a:p>
                      <a:pPr indent="0" lvl="0" marL="0" marR="0" rtl="1" algn="r">
                        <a:spcBef>
                          <a:spcPts val="0"/>
                        </a:spcBef>
                        <a:spcAft>
                          <a:spcPts val="0"/>
                        </a:spcAft>
                        <a:buNone/>
                      </a:pPr>
                      <a:r>
                        <a:t/>
                      </a:r>
                      <a:endParaRPr sz="1800"/>
                    </a:p>
                  </a:txBody>
                  <a:tcPr marT="45725" marB="45725" marR="91450" marL="91450">
                    <a:lnL cap="flat" cmpd="sng" w="9525">
                      <a:solidFill>
                        <a:srgbClr val="000000">
                          <a:alpha val="0"/>
                        </a:srgbClr>
                      </a:solidFill>
                      <a:prstDash val="solid"/>
                      <a:round/>
                      <a:headEnd len="sm" w="sm" type="none"/>
                      <a:tailEnd len="sm" w="sm" type="none"/>
                    </a:lnL>
                    <a:lnR cap="flat" cmpd="sng" w="57150">
                      <a:solidFill>
                        <a:srgbClr val="000000"/>
                      </a:solidFill>
                      <a:prstDash val="dash"/>
                      <a:round/>
                      <a:headEnd len="sm" w="sm" type="none"/>
                      <a:tailEnd len="sm" w="sm" type="none"/>
                    </a:lnR>
                    <a:lnT cap="flat" cmpd="sng" w="57150">
                      <a:solidFill>
                        <a:srgbClr val="000000"/>
                      </a:solidFill>
                      <a:prstDash val="dash"/>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spcBef>
                          <a:spcPts val="0"/>
                        </a:spcBef>
                        <a:spcAft>
                          <a:spcPts val="0"/>
                        </a:spcAft>
                        <a:buNone/>
                      </a:pPr>
                      <a:r>
                        <a:t/>
                      </a:r>
                      <a:endParaRPr sz="1800"/>
                    </a:p>
                  </a:txBody>
                  <a:tcPr marT="45725" marB="45725" marR="91450" marL="91450">
                    <a:lnL cap="flat" cmpd="sng" w="57150">
                      <a:solidFill>
                        <a:srgbClr val="000000"/>
                      </a:solidFill>
                      <a:prstDash val="dash"/>
                      <a:round/>
                      <a:headEnd len="sm" w="sm" type="none"/>
                      <a:tailEnd len="sm" w="sm" type="none"/>
                    </a:lnL>
                    <a:lnR cap="flat" cmpd="sng" w="9525">
                      <a:solidFill>
                        <a:srgbClr val="000000">
                          <a:alpha val="0"/>
                        </a:srgbClr>
                      </a:solidFill>
                      <a:prstDash val="solid"/>
                      <a:round/>
                      <a:headEnd len="sm" w="sm" type="none"/>
                      <a:tailEnd len="sm" w="sm" type="none"/>
                    </a:lnR>
                    <a:lnT cap="flat" cmpd="sng" w="57150">
                      <a:solidFill>
                        <a:srgbClr val="000000"/>
                      </a:solidFill>
                      <a:prstDash val="dash"/>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19" name="Google Shape;119;p3"/>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dk1"/>
              </a:solidFill>
              <a:latin typeface="Arial"/>
              <a:ea typeface="Arial"/>
              <a:cs typeface="Arial"/>
              <a:sym typeface="Arial"/>
            </a:endParaRPr>
          </a:p>
        </p:txBody>
      </p:sp>
      <p:pic>
        <p:nvPicPr>
          <p:cNvPr descr="A blue and white logo&#10;&#10;Description automatically generated" id="120" name="Google Shape;120;p3"/>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4"/>
          <p:cNvSpPr txBox="1"/>
          <p:nvPr/>
        </p:nvSpPr>
        <p:spPr>
          <a:xfrm>
            <a:off x="620713" y="4376738"/>
            <a:ext cx="5616575" cy="1084262"/>
          </a:xfrm>
          <a:prstGeom prst="rect">
            <a:avLst/>
          </a:prstGeom>
          <a:noFill/>
          <a:ln>
            <a:noFill/>
          </a:ln>
        </p:spPr>
        <p:txBody>
          <a:bodyPr anchorCtr="0" anchor="t" bIns="45700" lIns="91425" spcFirstLastPara="1" rIns="91425" wrap="square" tIns="45700">
            <a:spAutoFit/>
          </a:bodyPr>
          <a:lstStyle/>
          <a:p>
            <a:pPr indent="0" lvl="0" marL="0" marR="0" rtl="0" algn="l">
              <a:lnSpc>
                <a:spcPct val="85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Space analysis: </a:t>
            </a:r>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26" name="Google Shape;126;p4"/>
          <p:cNvSpPr txBox="1"/>
          <p:nvPr/>
        </p:nvSpPr>
        <p:spPr>
          <a:xfrm>
            <a:off x="549275" y="1023145"/>
            <a:ext cx="5616575" cy="4144962"/>
          </a:xfrm>
          <a:prstGeom prst="rect">
            <a:avLst/>
          </a:prstGeom>
          <a:noFill/>
          <a:ln>
            <a:noFill/>
          </a:ln>
        </p:spPr>
        <p:txBody>
          <a:bodyPr anchorCtr="0" anchor="t" bIns="45700" lIns="91425" spcFirstLastPara="1" rIns="91425" wrap="square" tIns="45700">
            <a:spAutoFit/>
          </a:bodyPr>
          <a:lstStyle/>
          <a:p>
            <a:pPr indent="0" lvl="0" marL="0" marR="0" rtl="0" algn="l">
              <a:lnSpc>
                <a:spcPct val="85000"/>
              </a:lnSpc>
              <a:spcBef>
                <a:spcPts val="0"/>
              </a:spcBef>
              <a:spcAft>
                <a:spcPts val="0"/>
              </a:spcAft>
              <a:buClr>
                <a:schemeClr val="dk1"/>
              </a:buClr>
              <a:buSzPts val="1300"/>
              <a:buFont typeface="Arial"/>
              <a:buNone/>
            </a:pPr>
            <a:r>
              <a:rPr b="1" i="0" lang="en-US" sz="1300" u="none" cap="none" strike="noStrike">
                <a:solidFill>
                  <a:schemeClr val="dk1"/>
                </a:solidFill>
                <a:latin typeface="Arial"/>
                <a:ea typeface="Arial"/>
                <a:cs typeface="Arial"/>
                <a:sym typeface="Arial"/>
              </a:rPr>
              <a:t>Occlusal features.</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Incisor relationship:</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Overjet (mm):</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Overbite:</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Centrelines:</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Left buccal segments Relation:</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Right buccal segments Relation:</a:t>
            </a:r>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Crossbites: </a:t>
            </a:r>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  </a:t>
            </a:r>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Other occlusal features:</a:t>
            </a:r>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5000"/>
              </a:lnSpc>
              <a:spcBef>
                <a:spcPts val="78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p:txBody>
      </p:sp>
      <p:sp>
        <p:nvSpPr>
          <p:cNvPr id="127" name="Google Shape;127;p4"/>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dk1"/>
              </a:solidFill>
              <a:latin typeface="Arial"/>
              <a:ea typeface="Arial"/>
              <a:cs typeface="Arial"/>
              <a:sym typeface="Arial"/>
            </a:endParaRPr>
          </a:p>
        </p:txBody>
      </p:sp>
      <p:graphicFrame>
        <p:nvGraphicFramePr>
          <p:cNvPr id="128" name="Google Shape;128;p4"/>
          <p:cNvGraphicFramePr/>
          <p:nvPr/>
        </p:nvGraphicFramePr>
        <p:xfrm>
          <a:off x="2349500" y="2865438"/>
          <a:ext cx="3000000" cy="3000000"/>
        </p:xfrm>
        <a:graphic>
          <a:graphicData uri="http://schemas.openxmlformats.org/drawingml/2006/table">
            <a:tbl>
              <a:tblPr bandRow="1" firstRow="1">
                <a:noFill/>
                <a:tableStyleId>{5584599B-4229-4F1C-916C-CAC4A6E1BE6C}</a:tableStyleId>
              </a:tblPr>
              <a:tblGrid>
                <a:gridCol w="1008075"/>
                <a:gridCol w="1008075"/>
              </a:tblGrid>
              <a:tr h="365925">
                <a:tc>
                  <a:txBody>
                    <a:bodyPr/>
                    <a:lstStyle/>
                    <a:p>
                      <a:pPr indent="0" lvl="0" marL="0" marR="0" rtl="1" algn="r">
                        <a:spcBef>
                          <a:spcPts val="0"/>
                        </a:spcBef>
                        <a:spcAft>
                          <a:spcPts val="0"/>
                        </a:spcAft>
                        <a:buNone/>
                      </a:pPr>
                      <a:r>
                        <a:t/>
                      </a:r>
                      <a:endParaRPr sz="1800"/>
                    </a:p>
                  </a:txBody>
                  <a:tcPr marT="45675" marB="45675" marR="91425" marL="91425">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1" algn="r">
                        <a:spcBef>
                          <a:spcPts val="0"/>
                        </a:spcBef>
                        <a:spcAft>
                          <a:spcPts val="0"/>
                        </a:spcAft>
                        <a:buNone/>
                      </a:pPr>
                      <a:r>
                        <a:t/>
                      </a:r>
                      <a:endParaRPr sz="1800"/>
                    </a:p>
                  </a:txBody>
                  <a:tcPr marT="45675" marB="45675" marR="91425" marL="91425">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365925">
                <a:tc>
                  <a:txBody>
                    <a:bodyPr/>
                    <a:lstStyle/>
                    <a:p>
                      <a:pPr indent="0" lvl="0" marL="0" marR="0" rtl="1" algn="r">
                        <a:spcBef>
                          <a:spcPts val="0"/>
                        </a:spcBef>
                        <a:spcAft>
                          <a:spcPts val="0"/>
                        </a:spcAft>
                        <a:buNone/>
                      </a:pPr>
                      <a:r>
                        <a:t/>
                      </a:r>
                      <a:endParaRPr sz="1800"/>
                    </a:p>
                  </a:txBody>
                  <a:tcPr marT="45675" marB="45675" marR="91425" marL="91425">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1" algn="r">
                        <a:spcBef>
                          <a:spcPts val="0"/>
                        </a:spcBef>
                        <a:spcAft>
                          <a:spcPts val="0"/>
                        </a:spcAft>
                        <a:buNone/>
                      </a:pPr>
                      <a:r>
                        <a:t/>
                      </a:r>
                      <a:endParaRPr sz="1800"/>
                    </a:p>
                  </a:txBody>
                  <a:tcPr marT="45675" marB="45675" marR="91425" marL="91425">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pic>
        <p:nvPicPr>
          <p:cNvPr descr="A blue and white logo&#10;&#10;Description automatically generated" id="129" name="Google Shape;129;p4"/>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5"/>
          <p:cNvSpPr/>
          <p:nvPr/>
        </p:nvSpPr>
        <p:spPr>
          <a:xfrm>
            <a:off x="476250" y="703541"/>
            <a:ext cx="3108543"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Pre-treatment - Photographs</a:t>
            </a:r>
            <a:endParaRPr b="0" i="0" sz="1800" u="none" cap="none" strike="noStrike">
              <a:solidFill>
                <a:schemeClr val="dk1"/>
              </a:solidFill>
              <a:latin typeface="Arial"/>
              <a:ea typeface="Arial"/>
              <a:cs typeface="Arial"/>
              <a:sym typeface="Arial"/>
            </a:endParaRPr>
          </a:p>
        </p:txBody>
      </p:sp>
      <p:sp>
        <p:nvSpPr>
          <p:cNvPr id="136" name="Google Shape;136;p5"/>
          <p:cNvSpPr/>
          <p:nvPr/>
        </p:nvSpPr>
        <p:spPr>
          <a:xfrm>
            <a:off x="2344789" y="1295400"/>
            <a:ext cx="2168092" cy="25689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37" name="Google Shape;137;p5"/>
          <p:cNvSpPr/>
          <p:nvPr/>
        </p:nvSpPr>
        <p:spPr>
          <a:xfrm>
            <a:off x="4622856" y="1295400"/>
            <a:ext cx="2180359" cy="25527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38" name="Google Shape;138;p5"/>
          <p:cNvSpPr txBox="1"/>
          <p:nvPr/>
        </p:nvSpPr>
        <p:spPr>
          <a:xfrm>
            <a:off x="4756299" y="2133600"/>
            <a:ext cx="2003857"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Extraoral frontal smiling</a:t>
            </a:r>
            <a:endParaRPr/>
          </a:p>
        </p:txBody>
      </p:sp>
      <p:sp>
        <p:nvSpPr>
          <p:cNvPr id="139" name="Google Shape;139;p5"/>
          <p:cNvSpPr/>
          <p:nvPr/>
        </p:nvSpPr>
        <p:spPr>
          <a:xfrm>
            <a:off x="57190" y="1304925"/>
            <a:ext cx="2192338" cy="2540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0" name="Google Shape;140;p5"/>
          <p:cNvSpPr txBox="1"/>
          <p:nvPr/>
        </p:nvSpPr>
        <p:spPr>
          <a:xfrm>
            <a:off x="114380" y="2228850"/>
            <a:ext cx="209521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Extraoral profile</a:t>
            </a:r>
            <a:endParaRPr/>
          </a:p>
        </p:txBody>
      </p:sp>
      <p:sp>
        <p:nvSpPr>
          <p:cNvPr id="141" name="Google Shape;141;p5"/>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b="0" i="0" sz="1400" u="none" cap="none" strike="noStrike">
              <a:solidFill>
                <a:schemeClr val="dk1"/>
              </a:solidFill>
              <a:latin typeface="Arial"/>
              <a:ea typeface="Arial"/>
              <a:cs typeface="Arial"/>
              <a:sym typeface="Arial"/>
            </a:endParaRPr>
          </a:p>
        </p:txBody>
      </p:sp>
      <p:sp>
        <p:nvSpPr>
          <p:cNvPr id="142" name="Google Shape;142;p5"/>
          <p:cNvSpPr txBox="1"/>
          <p:nvPr/>
        </p:nvSpPr>
        <p:spPr>
          <a:xfrm>
            <a:off x="2487763" y="2200275"/>
            <a:ext cx="1893022"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Extraoral frontal</a:t>
            </a:r>
            <a:endParaRPr/>
          </a:p>
        </p:txBody>
      </p:sp>
      <p:sp>
        <p:nvSpPr>
          <p:cNvPr id="143" name="Google Shape;143;p5"/>
          <p:cNvSpPr/>
          <p:nvPr/>
        </p:nvSpPr>
        <p:spPr>
          <a:xfrm>
            <a:off x="133443" y="43815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4" name="Google Shape;144;p5"/>
          <p:cNvSpPr/>
          <p:nvPr/>
        </p:nvSpPr>
        <p:spPr>
          <a:xfrm>
            <a:off x="4432222" y="43815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5" name="Google Shape;145;p5"/>
          <p:cNvSpPr txBox="1"/>
          <p:nvPr/>
        </p:nvSpPr>
        <p:spPr>
          <a:xfrm>
            <a:off x="2487763" y="451104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146" name="Google Shape;146;p5"/>
          <p:cNvSpPr/>
          <p:nvPr/>
        </p:nvSpPr>
        <p:spPr>
          <a:xfrm>
            <a:off x="47658" y="65817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sz="1800" u="none">
              <a:solidFill>
                <a:schemeClr val="dk1"/>
              </a:solidFill>
              <a:latin typeface="Arial"/>
              <a:ea typeface="Arial"/>
              <a:cs typeface="Arial"/>
              <a:sym typeface="Arial"/>
            </a:endParaRPr>
          </a:p>
        </p:txBody>
      </p:sp>
      <p:sp>
        <p:nvSpPr>
          <p:cNvPr id="147" name="Google Shape;147;p5"/>
          <p:cNvSpPr/>
          <p:nvPr/>
        </p:nvSpPr>
        <p:spPr>
          <a:xfrm>
            <a:off x="2382915"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sz="1800" u="none">
              <a:solidFill>
                <a:schemeClr val="dk1"/>
              </a:solidFill>
              <a:latin typeface="Arial"/>
              <a:ea typeface="Arial"/>
              <a:cs typeface="Arial"/>
              <a:sym typeface="Arial"/>
            </a:endParaRPr>
          </a:p>
        </p:txBody>
      </p:sp>
      <p:sp>
        <p:nvSpPr>
          <p:cNvPr id="148" name="Google Shape;148;p5"/>
          <p:cNvSpPr/>
          <p:nvPr/>
        </p:nvSpPr>
        <p:spPr>
          <a:xfrm>
            <a:off x="4660982" y="65817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sz="1800" u="none">
              <a:solidFill>
                <a:schemeClr val="dk1"/>
              </a:solidFill>
              <a:latin typeface="Arial"/>
              <a:ea typeface="Arial"/>
              <a:cs typeface="Arial"/>
              <a:sym typeface="Arial"/>
            </a:endParaRPr>
          </a:p>
        </p:txBody>
      </p:sp>
      <p:sp>
        <p:nvSpPr>
          <p:cNvPr id="149" name="Google Shape;149;p5"/>
          <p:cNvSpPr txBox="1"/>
          <p:nvPr/>
        </p:nvSpPr>
        <p:spPr>
          <a:xfrm>
            <a:off x="324076" y="49530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lang="en-US" sz="1800" u="none">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b="0" sz="1000" u="none">
              <a:solidFill>
                <a:schemeClr val="dk1"/>
              </a:solidFill>
              <a:latin typeface="Arial"/>
              <a:ea typeface="Arial"/>
              <a:cs typeface="Arial"/>
              <a:sym typeface="Arial"/>
            </a:endParaRPr>
          </a:p>
        </p:txBody>
      </p:sp>
      <p:sp>
        <p:nvSpPr>
          <p:cNvPr id="150" name="Google Shape;150;p5"/>
          <p:cNvSpPr txBox="1"/>
          <p:nvPr/>
        </p:nvSpPr>
        <p:spPr>
          <a:xfrm>
            <a:off x="4699109" y="49530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lang="en-US" sz="1800" u="none">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b="0" sz="1000" u="none">
              <a:solidFill>
                <a:schemeClr val="dk1"/>
              </a:solidFill>
              <a:latin typeface="Arial"/>
              <a:ea typeface="Arial"/>
              <a:cs typeface="Arial"/>
              <a:sym typeface="Arial"/>
            </a:endParaRPr>
          </a:p>
        </p:txBody>
      </p:sp>
      <p:sp>
        <p:nvSpPr>
          <p:cNvPr id="151" name="Google Shape;151;p5"/>
          <p:cNvSpPr txBox="1"/>
          <p:nvPr/>
        </p:nvSpPr>
        <p:spPr>
          <a:xfrm>
            <a:off x="390798" y="70675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lang="en-US" sz="1800" u="none">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b="0" sz="1000" u="none">
              <a:solidFill>
                <a:schemeClr val="dk1"/>
              </a:solidFill>
              <a:latin typeface="Arial"/>
              <a:ea typeface="Arial"/>
              <a:cs typeface="Arial"/>
              <a:sym typeface="Arial"/>
            </a:endParaRPr>
          </a:p>
        </p:txBody>
      </p:sp>
      <p:sp>
        <p:nvSpPr>
          <p:cNvPr id="152" name="Google Shape;152;p5"/>
          <p:cNvSpPr txBox="1"/>
          <p:nvPr/>
        </p:nvSpPr>
        <p:spPr>
          <a:xfrm>
            <a:off x="5004122" y="70675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lang="en-US" sz="1800" u="none">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b="0" sz="1000" u="none">
              <a:solidFill>
                <a:schemeClr val="dk1"/>
              </a:solidFill>
              <a:latin typeface="Arial"/>
              <a:ea typeface="Arial"/>
              <a:cs typeface="Arial"/>
              <a:sym typeface="Arial"/>
            </a:endParaRPr>
          </a:p>
        </p:txBody>
      </p:sp>
      <p:sp>
        <p:nvSpPr>
          <p:cNvPr id="153" name="Google Shape;153;p5"/>
          <p:cNvSpPr txBox="1"/>
          <p:nvPr/>
        </p:nvSpPr>
        <p:spPr>
          <a:xfrm>
            <a:off x="3012005" y="70675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b="0" lang="en-US" sz="1800" u="none">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b="0" sz="1000" u="none">
              <a:solidFill>
                <a:schemeClr val="dk1"/>
              </a:solidFill>
              <a:latin typeface="Arial"/>
              <a:ea typeface="Arial"/>
              <a:cs typeface="Arial"/>
              <a:sym typeface="Arial"/>
            </a:endParaRPr>
          </a:p>
        </p:txBody>
      </p:sp>
      <p:pic>
        <p:nvPicPr>
          <p:cNvPr descr="A blue and white logo&#10;&#10;Description automatically generated" id="154" name="Google Shape;154;p5"/>
          <p:cNvPicPr preferRelativeResize="0"/>
          <p:nvPr/>
        </p:nvPicPr>
        <p:blipFill rotWithShape="1">
          <a:blip r:embed="rId3">
            <a:alphaModFix/>
          </a:blip>
          <a:srcRect b="0" l="0" r="0" t="0"/>
          <a:stretch/>
        </p:blipFill>
        <p:spPr>
          <a:xfrm>
            <a:off x="3417565" y="140974"/>
            <a:ext cx="3256085" cy="58507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6"/>
          <p:cNvSpPr/>
          <p:nvPr/>
        </p:nvSpPr>
        <p:spPr>
          <a:xfrm>
            <a:off x="476250" y="703541"/>
            <a:ext cx="2390398"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Pre-treatment - Casts</a:t>
            </a:r>
            <a:endParaRPr sz="1800">
              <a:solidFill>
                <a:schemeClr val="dk1"/>
              </a:solidFill>
              <a:latin typeface="Arial"/>
              <a:ea typeface="Arial"/>
              <a:cs typeface="Arial"/>
              <a:sym typeface="Arial"/>
            </a:endParaRPr>
          </a:p>
        </p:txBody>
      </p:sp>
      <p:sp>
        <p:nvSpPr>
          <p:cNvPr id="160" name="Google Shape;160;p6"/>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161" name="Google Shape;161;p6"/>
          <p:cNvSpPr/>
          <p:nvPr/>
        </p:nvSpPr>
        <p:spPr>
          <a:xfrm>
            <a:off x="133443" y="2590800"/>
            <a:ext cx="2289175"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62" name="Google Shape;162;p6"/>
          <p:cNvSpPr/>
          <p:nvPr/>
        </p:nvSpPr>
        <p:spPr>
          <a:xfrm>
            <a:off x="4432222" y="2590800"/>
            <a:ext cx="2290762" cy="1738123"/>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63" name="Google Shape;163;p6"/>
          <p:cNvSpPr txBox="1"/>
          <p:nvPr/>
        </p:nvSpPr>
        <p:spPr>
          <a:xfrm>
            <a:off x="2487763" y="2724150"/>
            <a:ext cx="1870075" cy="6461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Date: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Age:</a:t>
            </a:r>
            <a:endParaRPr/>
          </a:p>
        </p:txBody>
      </p:sp>
      <p:sp>
        <p:nvSpPr>
          <p:cNvPr id="164" name="Google Shape;164;p6"/>
          <p:cNvSpPr/>
          <p:nvPr/>
        </p:nvSpPr>
        <p:spPr>
          <a:xfrm>
            <a:off x="47658" y="4791075"/>
            <a:ext cx="2220335" cy="14605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65" name="Google Shape;165;p6"/>
          <p:cNvSpPr/>
          <p:nvPr/>
        </p:nvSpPr>
        <p:spPr>
          <a:xfrm>
            <a:off x="2382915"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66" name="Google Shape;166;p6"/>
          <p:cNvSpPr/>
          <p:nvPr/>
        </p:nvSpPr>
        <p:spPr>
          <a:xfrm>
            <a:off x="4660982" y="4791075"/>
            <a:ext cx="2151063" cy="146097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67" name="Google Shape;167;p6"/>
          <p:cNvSpPr txBox="1"/>
          <p:nvPr/>
        </p:nvSpPr>
        <p:spPr>
          <a:xfrm>
            <a:off x="324076" y="3162300"/>
            <a:ext cx="1943100" cy="5953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Upper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168" name="Google Shape;168;p6"/>
          <p:cNvSpPr txBox="1"/>
          <p:nvPr/>
        </p:nvSpPr>
        <p:spPr>
          <a:xfrm>
            <a:off x="4699109" y="3162300"/>
            <a:ext cx="194310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Lower occlusal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169" name="Google Shape;169;p6"/>
          <p:cNvSpPr txBox="1"/>
          <p:nvPr/>
        </p:nvSpPr>
        <p:spPr>
          <a:xfrm>
            <a:off x="390798" y="5276850"/>
            <a:ext cx="1541319" cy="6000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Right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170" name="Google Shape;170;p6"/>
          <p:cNvSpPr txBox="1"/>
          <p:nvPr/>
        </p:nvSpPr>
        <p:spPr>
          <a:xfrm>
            <a:off x="5004122" y="5276850"/>
            <a:ext cx="15413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Left buccal</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sp>
        <p:nvSpPr>
          <p:cNvPr id="171" name="Google Shape;171;p6"/>
          <p:cNvSpPr txBox="1"/>
          <p:nvPr/>
        </p:nvSpPr>
        <p:spPr>
          <a:xfrm>
            <a:off x="3012005" y="5276850"/>
            <a:ext cx="913726" cy="8771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Frontal </a:t>
            </a:r>
            <a:endParaRPr/>
          </a:p>
          <a:p>
            <a:pPr indent="0" lvl="0" marL="0" marR="0" rtl="0" algn="l">
              <a:spcBef>
                <a:spcPts val="500"/>
              </a:spcBef>
              <a:spcAft>
                <a:spcPts val="0"/>
              </a:spcAft>
              <a:buClr>
                <a:schemeClr val="dk1"/>
              </a:buClr>
              <a:buSzPts val="1000"/>
              <a:buFont typeface="Arial"/>
              <a:buNone/>
            </a:pPr>
            <a:r>
              <a:t/>
            </a:r>
            <a:endParaRPr sz="1000">
              <a:solidFill>
                <a:schemeClr val="dk1"/>
              </a:solidFill>
              <a:latin typeface="Arial"/>
              <a:ea typeface="Arial"/>
              <a:cs typeface="Arial"/>
              <a:sym typeface="Arial"/>
            </a:endParaRPr>
          </a:p>
        </p:txBody>
      </p:sp>
      <p:pic>
        <p:nvPicPr>
          <p:cNvPr descr="A blue and white logo&#10;&#10;Description automatically generated" id="172" name="Google Shape;172;p6"/>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7"/>
          <p:cNvSpPr/>
          <p:nvPr/>
        </p:nvSpPr>
        <p:spPr>
          <a:xfrm rot="5400000">
            <a:off x="1808127" y="2133600"/>
            <a:ext cx="3285124" cy="6298854"/>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78" name="Google Shape;178;p7"/>
          <p:cNvSpPr txBox="1"/>
          <p:nvPr/>
        </p:nvSpPr>
        <p:spPr>
          <a:xfrm>
            <a:off x="1028700" y="2228850"/>
            <a:ext cx="5123664" cy="36988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Pre-treatment Panoramic X-ray</a:t>
            </a:r>
            <a:endParaRPr sz="1800">
              <a:solidFill>
                <a:schemeClr val="dk1"/>
              </a:solidFill>
              <a:latin typeface="Arial"/>
              <a:ea typeface="Arial"/>
              <a:cs typeface="Arial"/>
              <a:sym typeface="Arial"/>
            </a:endParaRPr>
          </a:p>
        </p:txBody>
      </p:sp>
      <p:sp>
        <p:nvSpPr>
          <p:cNvPr id="179" name="Google Shape;179;p7"/>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sp>
        <p:nvSpPr>
          <p:cNvPr id="180" name="Google Shape;180;p7"/>
          <p:cNvSpPr/>
          <p:nvPr/>
        </p:nvSpPr>
        <p:spPr>
          <a:xfrm>
            <a:off x="361950" y="7229475"/>
            <a:ext cx="4758034" cy="307777"/>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400"/>
              <a:buFont typeface="Arial"/>
              <a:buNone/>
            </a:pPr>
            <a:r>
              <a:rPr b="1" lang="en-US" sz="1400">
                <a:solidFill>
                  <a:schemeClr val="dk1"/>
                </a:solidFill>
                <a:latin typeface="Arial"/>
                <a:ea typeface="Arial"/>
                <a:cs typeface="Arial"/>
                <a:sym typeface="Arial"/>
              </a:rPr>
              <a:t>Pre-treatment – Radiographic Examination Findings:  </a:t>
            </a:r>
            <a:endParaRPr/>
          </a:p>
        </p:txBody>
      </p:sp>
      <p:pic>
        <p:nvPicPr>
          <p:cNvPr descr="A blue and white logo&#10;&#10;Description automatically generated" id="181" name="Google Shape;181;p7"/>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8"/>
          <p:cNvSpPr/>
          <p:nvPr/>
        </p:nvSpPr>
        <p:spPr>
          <a:xfrm>
            <a:off x="476250" y="920750"/>
            <a:ext cx="3841750" cy="366713"/>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Pre-treatment Lateral Cephalogram </a:t>
            </a:r>
            <a:endParaRPr sz="1800">
              <a:solidFill>
                <a:schemeClr val="dk1"/>
              </a:solidFill>
              <a:latin typeface="Arial"/>
              <a:ea typeface="Arial"/>
              <a:cs typeface="Arial"/>
              <a:sym typeface="Arial"/>
            </a:endParaRPr>
          </a:p>
        </p:txBody>
      </p:sp>
      <p:sp>
        <p:nvSpPr>
          <p:cNvPr id="187" name="Google Shape;187;p8"/>
          <p:cNvSpPr/>
          <p:nvPr/>
        </p:nvSpPr>
        <p:spPr>
          <a:xfrm>
            <a:off x="692150" y="1497013"/>
            <a:ext cx="5545138" cy="7272337"/>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88" name="Google Shape;188;p8"/>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189" name="Google Shape;189;p8"/>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9"/>
          <p:cNvSpPr/>
          <p:nvPr/>
        </p:nvSpPr>
        <p:spPr>
          <a:xfrm>
            <a:off x="692150" y="1497013"/>
            <a:ext cx="5545138" cy="7272337"/>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95" name="Google Shape;195;p9"/>
          <p:cNvSpPr/>
          <p:nvPr/>
        </p:nvSpPr>
        <p:spPr>
          <a:xfrm>
            <a:off x="485350" y="876300"/>
            <a:ext cx="6471884" cy="369332"/>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Pre-treatment Cephalometric tracing </a:t>
            </a:r>
            <a:endParaRPr/>
          </a:p>
        </p:txBody>
      </p:sp>
      <p:sp>
        <p:nvSpPr>
          <p:cNvPr id="196" name="Google Shape;196;p9"/>
          <p:cNvSpPr txBox="1"/>
          <p:nvPr>
            <p:ph idx="12" type="sldNum"/>
          </p:nvPr>
        </p:nvSpPr>
        <p:spPr>
          <a:xfrm>
            <a:off x="4914900" y="9020175"/>
            <a:ext cx="1600200" cy="6889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dk1"/>
              </a:buClr>
              <a:buSzPts val="1400"/>
              <a:buFont typeface="Arial"/>
              <a:buNone/>
            </a:pPr>
            <a:fld id="{00000000-1234-1234-1234-123412341234}" type="slidenum">
              <a:rPr lang="en-US" sz="1400">
                <a:solidFill>
                  <a:schemeClr val="dk1"/>
                </a:solidFill>
                <a:latin typeface="Arial"/>
                <a:ea typeface="Arial"/>
                <a:cs typeface="Arial"/>
                <a:sym typeface="Arial"/>
              </a:rPr>
              <a:t>‹#›</a:t>
            </a:fld>
            <a:endParaRPr sz="1400">
              <a:solidFill>
                <a:schemeClr val="dk1"/>
              </a:solidFill>
              <a:latin typeface="Arial"/>
              <a:ea typeface="Arial"/>
              <a:cs typeface="Arial"/>
              <a:sym typeface="Arial"/>
            </a:endParaRPr>
          </a:p>
        </p:txBody>
      </p:sp>
      <p:pic>
        <p:nvPicPr>
          <p:cNvPr descr="A blue and white logo&#10;&#10;Description automatically generated" id="197" name="Google Shape;197;p9"/>
          <p:cNvPicPr preferRelativeResize="0"/>
          <p:nvPr/>
        </p:nvPicPr>
        <p:blipFill rotWithShape="1">
          <a:blip r:embed="rId3">
            <a:alphaModFix/>
          </a:blip>
          <a:srcRect b="0" l="0" r="0" t="0"/>
          <a:stretch/>
        </p:blipFill>
        <p:spPr>
          <a:xfrm>
            <a:off x="3429000" y="232485"/>
            <a:ext cx="3256085" cy="58507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2008-02-07T09:47:26Z</dcterms:created>
  <dc:creator>user0</dc:creator>
</cp:coreProperties>
</file>