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72" d="100"/>
          <a:sy n="72" d="100"/>
        </p:scale>
        <p:origin x="3104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9171" y="2901659"/>
            <a:ext cx="4874056" cy="1284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56" y="4281463"/>
            <a:ext cx="5931486" cy="406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734441" y="9191397"/>
            <a:ext cx="277495" cy="227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Secretary@sos.sa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171" y="2398738"/>
            <a:ext cx="4801870" cy="12846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065" marR="5080" indent="-8255" algn="ctr">
              <a:lnSpc>
                <a:spcPts val="3250"/>
              </a:lnSpc>
              <a:spcBef>
                <a:spcPts val="340"/>
              </a:spcBef>
            </a:pPr>
            <a:r>
              <a:rPr spc="-5" dirty="0"/>
              <a:t>Saudi Orthodontic Society  Excellency in Clinical</a:t>
            </a:r>
            <a:r>
              <a:rPr spc="-60" dirty="0"/>
              <a:t> </a:t>
            </a:r>
            <a:r>
              <a:rPr spc="-5" dirty="0"/>
              <a:t>Practice  Case</a:t>
            </a:r>
            <a:r>
              <a:rPr spc="-15" dirty="0"/>
              <a:t> </a:t>
            </a:r>
            <a:r>
              <a:rPr spc="-5" dirty="0"/>
              <a:t>Prize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0456" y="4281463"/>
            <a:ext cx="5797550" cy="40671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94839" marR="1279525" indent="-516255">
              <a:lnSpc>
                <a:spcPts val="3250"/>
              </a:lnSpc>
              <a:spcBef>
                <a:spcPts val="340"/>
              </a:spcBef>
            </a:pPr>
            <a:r>
              <a:rPr sz="2850" b="1" spc="-5" dirty="0">
                <a:latin typeface="Arial"/>
                <a:cs typeface="Arial"/>
              </a:rPr>
              <a:t>Case</a:t>
            </a:r>
            <a:r>
              <a:rPr sz="2850" b="1" spc="-45" dirty="0">
                <a:latin typeface="Arial"/>
                <a:cs typeface="Arial"/>
              </a:rPr>
              <a:t> </a:t>
            </a:r>
            <a:r>
              <a:rPr sz="2850" b="1" spc="-10" dirty="0">
                <a:latin typeface="Arial"/>
                <a:cs typeface="Arial"/>
              </a:rPr>
              <a:t>presentation  Introduction</a:t>
            </a:r>
            <a:endParaRPr sz="2850" dirty="0">
              <a:latin typeface="Arial"/>
              <a:cs typeface="Arial"/>
            </a:endParaRPr>
          </a:p>
          <a:p>
            <a:pPr marL="12700" marR="39370" algn="just">
              <a:lnSpc>
                <a:spcPts val="1420"/>
              </a:lnSpc>
              <a:spcBef>
                <a:spcPts val="2275"/>
              </a:spcBef>
            </a:pPr>
            <a:r>
              <a:rPr sz="1200" spc="5" dirty="0">
                <a:latin typeface="Arial"/>
                <a:cs typeface="Arial"/>
              </a:rPr>
              <a:t>This </a:t>
            </a:r>
            <a:r>
              <a:rPr sz="1200" spc="10" dirty="0">
                <a:latin typeface="Arial"/>
                <a:cs typeface="Arial"/>
              </a:rPr>
              <a:t>document </a:t>
            </a:r>
            <a:r>
              <a:rPr sz="1200" spc="5" dirty="0">
                <a:latin typeface="Arial"/>
                <a:cs typeface="Arial"/>
              </a:rPr>
              <a:t>is designed to assist candidates to submit their cases the </a:t>
            </a:r>
            <a:r>
              <a:rPr sz="1200" spc="10" dirty="0">
                <a:latin typeface="Arial"/>
                <a:cs typeface="Arial"/>
              </a:rPr>
              <a:t>SOS Case  </a:t>
            </a:r>
            <a:r>
              <a:rPr sz="1200" spc="5" dirty="0">
                <a:latin typeface="Arial"/>
                <a:cs typeface="Arial"/>
              </a:rPr>
              <a:t>Prize</a:t>
            </a:r>
            <a:endParaRPr sz="1200" dirty="0">
              <a:latin typeface="Arial"/>
              <a:cs typeface="Arial"/>
            </a:endParaRPr>
          </a:p>
          <a:p>
            <a:pPr marL="12700" marR="13335" algn="just">
              <a:lnSpc>
                <a:spcPts val="1420"/>
              </a:lnSpc>
              <a:spcBef>
                <a:spcPts val="715"/>
              </a:spcBef>
            </a:pPr>
            <a:r>
              <a:rPr sz="1200" spc="5" dirty="0">
                <a:latin typeface="Arial"/>
                <a:cs typeface="Arial"/>
              </a:rPr>
              <a:t>Radiographic examination during treatment </a:t>
            </a:r>
            <a:r>
              <a:rPr sz="1200" spc="10" dirty="0">
                <a:latin typeface="Arial"/>
                <a:cs typeface="Arial"/>
              </a:rPr>
              <a:t>may </a:t>
            </a:r>
            <a:r>
              <a:rPr sz="1200" spc="5" dirty="0">
                <a:latin typeface="Arial"/>
                <a:cs typeface="Arial"/>
              </a:rPr>
              <a:t>not </a:t>
            </a:r>
            <a:r>
              <a:rPr sz="1200" spc="10" dirty="0">
                <a:latin typeface="Arial"/>
                <a:cs typeface="Arial"/>
              </a:rPr>
              <a:t>be </a:t>
            </a:r>
            <a:r>
              <a:rPr sz="1200" spc="5" dirty="0">
                <a:latin typeface="Arial"/>
                <a:cs typeface="Arial"/>
              </a:rPr>
              <a:t>relevant for all cases. Delete  unnecessary </a:t>
            </a:r>
            <a:r>
              <a:rPr sz="1200" spc="10" dirty="0">
                <a:latin typeface="Arial"/>
                <a:cs typeface="Arial"/>
              </a:rPr>
              <a:t>pages where </a:t>
            </a:r>
            <a:r>
              <a:rPr sz="1200" spc="5" dirty="0">
                <a:latin typeface="Arial"/>
                <a:cs typeface="Arial"/>
              </a:rPr>
              <a:t>appropriate. </a:t>
            </a:r>
            <a:r>
              <a:rPr sz="1200" spc="10" dirty="0">
                <a:latin typeface="Arial"/>
                <a:cs typeface="Arial"/>
              </a:rPr>
              <a:t>Some </a:t>
            </a:r>
            <a:r>
              <a:rPr sz="1200" spc="5" dirty="0">
                <a:latin typeface="Arial"/>
                <a:cs typeface="Arial"/>
              </a:rPr>
              <a:t>cases </a:t>
            </a:r>
            <a:r>
              <a:rPr sz="1200" spc="10" dirty="0">
                <a:latin typeface="Arial"/>
                <a:cs typeface="Arial"/>
              </a:rPr>
              <a:t>may </a:t>
            </a:r>
            <a:r>
              <a:rPr sz="1200" spc="5" dirty="0">
                <a:latin typeface="Arial"/>
                <a:cs typeface="Arial"/>
              </a:rPr>
              <a:t>require the presentation of  additional information. Where necessary </a:t>
            </a:r>
            <a:r>
              <a:rPr sz="1200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 </a:t>
            </a:r>
            <a:r>
              <a:rPr sz="12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relevant</a:t>
            </a:r>
            <a:r>
              <a:rPr sz="1200" spc="5" dirty="0">
                <a:latin typeface="Arial"/>
                <a:cs typeface="Arial"/>
              </a:rPr>
              <a:t>, </a:t>
            </a:r>
            <a:r>
              <a:rPr sz="1200" spc="10" dirty="0">
                <a:latin typeface="Arial"/>
                <a:cs typeface="Arial"/>
              </a:rPr>
              <a:t>add</a:t>
            </a:r>
            <a:r>
              <a:rPr sz="1200" spc="5" dirty="0">
                <a:latin typeface="Arial"/>
                <a:cs typeface="Arial"/>
              </a:rPr>
              <a:t> pages.</a:t>
            </a:r>
            <a:endParaRPr sz="1200" dirty="0">
              <a:latin typeface="Arial"/>
              <a:cs typeface="Arial"/>
            </a:endParaRPr>
          </a:p>
          <a:p>
            <a:pPr marL="12700" marR="67945" algn="just">
              <a:lnSpc>
                <a:spcPts val="1420"/>
              </a:lnSpc>
              <a:spcBef>
                <a:spcPts val="715"/>
              </a:spcBef>
            </a:pPr>
            <a:r>
              <a:rPr sz="1200" spc="5" dirty="0">
                <a:latin typeface="Arial"/>
                <a:cs typeface="Arial"/>
              </a:rPr>
              <a:t>Please use Arial (normal), font size </a:t>
            </a:r>
            <a:r>
              <a:rPr sz="1200" spc="-40" dirty="0">
                <a:latin typeface="Arial"/>
                <a:cs typeface="Arial"/>
              </a:rPr>
              <a:t>11 </a:t>
            </a:r>
            <a:r>
              <a:rPr sz="1200" spc="5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greater, </a:t>
            </a:r>
            <a:r>
              <a:rPr sz="1200" spc="5" dirty="0">
                <a:latin typeface="Arial"/>
                <a:cs typeface="Arial"/>
              </a:rPr>
              <a:t>in all text boxes. Where the space  provided is insufficient, small alterations in </a:t>
            </a:r>
            <a:r>
              <a:rPr sz="1200" spc="10" dirty="0">
                <a:latin typeface="Arial"/>
                <a:cs typeface="Arial"/>
              </a:rPr>
              <a:t>page </a:t>
            </a:r>
            <a:r>
              <a:rPr sz="1200" spc="5" dirty="0">
                <a:latin typeface="Arial"/>
                <a:cs typeface="Arial"/>
              </a:rPr>
              <a:t>format are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permissible.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ts val="1420"/>
              </a:lnSpc>
              <a:spcBef>
                <a:spcPts val="815"/>
              </a:spcBef>
            </a:pPr>
            <a:r>
              <a:rPr sz="1200" spc="5" dirty="0">
                <a:latin typeface="Arial"/>
                <a:cs typeface="Arial"/>
              </a:rPr>
              <a:t>Digital images can </a:t>
            </a:r>
            <a:r>
              <a:rPr sz="1200" spc="10" dirty="0">
                <a:latin typeface="Arial"/>
                <a:cs typeface="Arial"/>
              </a:rPr>
              <a:t>be </a:t>
            </a:r>
            <a:r>
              <a:rPr sz="1200" spc="5" dirty="0">
                <a:latin typeface="Arial"/>
                <a:cs typeface="Arial"/>
              </a:rPr>
              <a:t>included in the </a:t>
            </a:r>
            <a:r>
              <a:rPr sz="1200" spc="10" dirty="0">
                <a:latin typeface="Arial"/>
                <a:cs typeface="Arial"/>
              </a:rPr>
              <a:t>pages </a:t>
            </a:r>
            <a:r>
              <a:rPr sz="1200" spc="5" dirty="0">
                <a:latin typeface="Arial"/>
                <a:cs typeface="Arial"/>
              </a:rPr>
              <a:t>reserved for Photographs </a:t>
            </a:r>
            <a:r>
              <a:rPr sz="1200" spc="10" dirty="0">
                <a:latin typeface="Arial"/>
                <a:cs typeface="Arial"/>
              </a:rPr>
              <a:t>and  </a:t>
            </a:r>
            <a:r>
              <a:rPr sz="1200" spc="5" dirty="0">
                <a:latin typeface="Arial"/>
                <a:cs typeface="Arial"/>
              </a:rPr>
              <a:t>Radiographs. Please note that minor rotation or trimming of digital images is  acceptable. Manipulation of digital images to modify the information initially recorded  is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not.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430"/>
              </a:lnSpc>
              <a:spcBef>
                <a:spcPts val="655"/>
              </a:spcBef>
            </a:pPr>
            <a:r>
              <a:rPr sz="1200" spc="5" dirty="0">
                <a:latin typeface="Arial"/>
                <a:cs typeface="Arial"/>
              </a:rPr>
              <a:t>For further information, please contact.</a:t>
            </a:r>
            <a:endParaRPr sz="1200" dirty="0">
              <a:latin typeface="Arial"/>
              <a:cs typeface="Arial"/>
            </a:endParaRPr>
          </a:p>
          <a:p>
            <a:pPr marL="12700" marR="3710304">
              <a:lnSpc>
                <a:spcPts val="1420"/>
              </a:lnSpc>
              <a:spcBef>
                <a:spcPts val="55"/>
              </a:spcBef>
              <a:tabLst>
                <a:tab pos="812165" algn="l"/>
              </a:tabLst>
            </a:pPr>
            <a:r>
              <a:rPr sz="1200" b="1" spc="10" dirty="0">
                <a:latin typeface="Arial"/>
                <a:cs typeface="Arial"/>
              </a:rPr>
              <a:t>Saudi </a:t>
            </a:r>
            <a:r>
              <a:rPr sz="1200" b="1" spc="5" dirty="0">
                <a:latin typeface="Arial"/>
                <a:cs typeface="Arial"/>
              </a:rPr>
              <a:t>Orthodontic Society  Email</a:t>
            </a:r>
            <a:r>
              <a:rPr sz="1200" b="1" dirty="0">
                <a:latin typeface="Arial"/>
                <a:cs typeface="Arial"/>
              </a:rPr>
              <a:t>	</a:t>
            </a:r>
            <a:r>
              <a:rPr lang="en-US" sz="1200" b="1" u="sng" spc="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info</a:t>
            </a:r>
            <a:r>
              <a:rPr sz="1200" u="sng" spc="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@sos</a:t>
            </a:r>
            <a:r>
              <a:rPr sz="1200" u="sng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.</a:t>
            </a:r>
            <a:r>
              <a:rPr sz="1200" u="sng" spc="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sa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7098" y="298686"/>
            <a:ext cx="6004864" cy="11692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</a:t>
            </a:fld>
            <a:endParaRPr spc="1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29872" y="1295985"/>
          <a:ext cx="4991100" cy="525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1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657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Variable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5" dirty="0">
                          <a:latin typeface="Arial"/>
                          <a:cs typeface="Arial"/>
                        </a:rPr>
                        <a:t>Pre-treatment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 marR="278130">
                        <a:lnSpc>
                          <a:spcPct val="77600"/>
                        </a:lnSpc>
                        <a:spcBef>
                          <a:spcPts val="64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Normal 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value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5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08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ANB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Wits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appraisal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SN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 mandibular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plane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98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Inter incisal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angle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FMA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SN-MP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angle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anterior face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height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anterior face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height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Anterior face height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ratio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Apo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lip to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plane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20456" y="812603"/>
            <a:ext cx="3266440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0" dirty="0">
                <a:latin typeface="Arial"/>
                <a:cs typeface="Arial"/>
              </a:rPr>
              <a:t>Pre-treatment Cephalometric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10" dirty="0">
                <a:latin typeface="Arial"/>
                <a:cs typeface="Arial"/>
              </a:rPr>
              <a:t>analysis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2038" y="6796065"/>
            <a:ext cx="4076065" cy="2114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00" b="1" spc="5" dirty="0">
                <a:latin typeface="Arial"/>
                <a:cs typeface="Arial"/>
              </a:rPr>
              <a:t>Interpretation of pre-treatment Cephalometric</a:t>
            </a:r>
            <a:r>
              <a:rPr sz="1200" b="1" spc="10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analysis: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6" name="object 6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10</a:t>
            </a:fld>
            <a:endParaRPr spc="1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889969"/>
            <a:ext cx="1599565" cy="2114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00" b="1" spc="5" dirty="0">
                <a:latin typeface="Arial"/>
                <a:cs typeface="Arial"/>
              </a:rPr>
              <a:t>Diagnostic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10" dirty="0">
                <a:latin typeface="Arial"/>
                <a:cs typeface="Arial"/>
              </a:rPr>
              <a:t>summary: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0456" y="2746907"/>
            <a:ext cx="104076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b="1" spc="10" dirty="0">
                <a:latin typeface="Arial"/>
                <a:cs typeface="Arial"/>
              </a:rPr>
              <a:t>Problem</a:t>
            </a:r>
            <a:r>
              <a:rPr sz="1300" b="1" spc="-65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list: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0456" y="4797276"/>
            <a:ext cx="2510790" cy="2114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00" b="1" spc="10" dirty="0">
                <a:latin typeface="Arial"/>
                <a:cs typeface="Arial"/>
              </a:rPr>
              <a:t>Aims and </a:t>
            </a:r>
            <a:r>
              <a:rPr sz="1200" b="1" spc="5" dirty="0">
                <a:latin typeface="Arial"/>
                <a:cs typeface="Arial"/>
              </a:rPr>
              <a:t>objectives of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treatment: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0456" y="6847648"/>
            <a:ext cx="127381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b="1" dirty="0">
                <a:latin typeface="Arial"/>
                <a:cs typeface="Arial"/>
              </a:rPr>
              <a:t>Treatment</a:t>
            </a:r>
            <a:r>
              <a:rPr sz="1300" b="1" spc="-50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plan: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6247" y="8549829"/>
            <a:ext cx="85471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b="1" spc="5" dirty="0">
                <a:latin typeface="Arial"/>
                <a:cs typeface="Arial"/>
              </a:rPr>
              <a:t>Retention: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43321" y="65961"/>
            <a:ext cx="5905106" cy="786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07799" y="128960"/>
            <a:ext cx="5776150" cy="935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11</a:t>
            </a:fld>
            <a:endParaRPr spc="1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084" y="1096304"/>
            <a:ext cx="2676525" cy="142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b="1" spc="10" dirty="0">
                <a:solidFill>
                  <a:srgbClr val="333399"/>
                </a:solidFill>
                <a:latin typeface="Arial"/>
                <a:cs typeface="Arial"/>
              </a:rPr>
              <a:t>Section </a:t>
            </a:r>
            <a:r>
              <a:rPr sz="2000" b="1" spc="15" dirty="0">
                <a:solidFill>
                  <a:srgbClr val="333399"/>
                </a:solidFill>
                <a:latin typeface="Arial"/>
                <a:cs typeface="Arial"/>
              </a:rPr>
              <a:t>2 </a:t>
            </a:r>
            <a:r>
              <a:rPr sz="2000" b="1" spc="10" dirty="0">
                <a:solidFill>
                  <a:srgbClr val="333399"/>
                </a:solidFill>
                <a:latin typeface="Arial"/>
                <a:cs typeface="Arial"/>
              </a:rPr>
              <a:t>-</a:t>
            </a:r>
            <a:r>
              <a:rPr sz="2000" b="1" spc="-4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Treatment</a:t>
            </a:r>
            <a:endParaRPr sz="2000">
              <a:latin typeface="Arial"/>
              <a:cs typeface="Arial"/>
            </a:endParaRPr>
          </a:p>
          <a:p>
            <a:pPr marL="167005">
              <a:lnSpc>
                <a:spcPct val="100000"/>
              </a:lnSpc>
              <a:spcBef>
                <a:spcPts val="1040"/>
              </a:spcBef>
            </a:pPr>
            <a:r>
              <a:rPr sz="1300" b="1" spc="10" dirty="0">
                <a:latin typeface="Arial"/>
                <a:cs typeface="Arial"/>
              </a:rPr>
              <a:t>Date </a:t>
            </a:r>
            <a:r>
              <a:rPr sz="1300" b="1" spc="5" dirty="0">
                <a:latin typeface="Arial"/>
                <a:cs typeface="Arial"/>
              </a:rPr>
              <a:t>of treatment</a:t>
            </a:r>
            <a:r>
              <a:rPr sz="1300" b="1" spc="-10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start:</a:t>
            </a:r>
            <a:endParaRPr sz="1300">
              <a:latin typeface="Arial"/>
              <a:cs typeface="Arial"/>
            </a:endParaRPr>
          </a:p>
          <a:p>
            <a:pPr marL="167005" marR="5080">
              <a:lnSpc>
                <a:spcPct val="204500"/>
              </a:lnSpc>
              <a:spcBef>
                <a:spcPts val="80"/>
              </a:spcBef>
            </a:pPr>
            <a:r>
              <a:rPr sz="1200" b="1" spc="5" dirty="0">
                <a:latin typeface="Arial"/>
                <a:cs typeface="Arial"/>
              </a:rPr>
              <a:t>Patient's </a:t>
            </a:r>
            <a:r>
              <a:rPr sz="1200" b="1" spc="10" dirty="0">
                <a:latin typeface="Arial"/>
                <a:cs typeface="Arial"/>
              </a:rPr>
              <a:t>age </a:t>
            </a:r>
            <a:r>
              <a:rPr sz="1200" b="1" spc="5" dirty="0">
                <a:latin typeface="Arial"/>
                <a:cs typeface="Arial"/>
              </a:rPr>
              <a:t>at start of treatment:  </a:t>
            </a:r>
            <a:r>
              <a:rPr sz="1200" b="1" spc="10" dirty="0">
                <a:latin typeface="Arial"/>
                <a:cs typeface="Arial"/>
              </a:rPr>
              <a:t>Date </a:t>
            </a:r>
            <a:r>
              <a:rPr sz="1200" b="1" spc="5" dirty="0">
                <a:latin typeface="Arial"/>
                <a:cs typeface="Arial"/>
              </a:rPr>
              <a:t>of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completion: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7828" y="3288524"/>
            <a:ext cx="450723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b="1" spc="10" dirty="0">
                <a:latin typeface="Arial"/>
                <a:cs typeface="Arial"/>
              </a:rPr>
              <a:t>Key </a:t>
            </a:r>
            <a:r>
              <a:rPr sz="1300" b="1" spc="5" dirty="0">
                <a:latin typeface="Arial"/>
                <a:cs typeface="Arial"/>
              </a:rPr>
              <a:t>stages in treatment progress/ treatment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10" dirty="0">
                <a:latin typeface="Arial"/>
                <a:cs typeface="Arial"/>
              </a:rPr>
              <a:t>mechanics: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3321" y="139075"/>
            <a:ext cx="5905500" cy="998855"/>
            <a:chOff x="1043321" y="139075"/>
            <a:chExt cx="5905500" cy="998855"/>
          </a:xfrm>
        </p:grpSpPr>
        <p:sp>
          <p:nvSpPr>
            <p:cNvPr id="5" name="object 5"/>
            <p:cNvSpPr/>
            <p:nvPr/>
          </p:nvSpPr>
          <p:spPr>
            <a:xfrm>
              <a:off x="1043321" y="139075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7799" y="206329"/>
              <a:ext cx="5776150" cy="9313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12</a:t>
            </a:fld>
            <a:endParaRPr spc="1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735228"/>
            <a:ext cx="618045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Mid-treatment </a:t>
            </a:r>
            <a:r>
              <a:rPr sz="1800" spc="15" dirty="0">
                <a:latin typeface="Arial"/>
                <a:cs typeface="Arial"/>
              </a:rPr>
              <a:t>– </a:t>
            </a:r>
            <a:r>
              <a:rPr sz="1800" spc="10" dirty="0">
                <a:latin typeface="Arial"/>
                <a:cs typeface="Arial"/>
              </a:rPr>
              <a:t>Photographs </a:t>
            </a:r>
            <a:r>
              <a:rPr sz="1800" spc="5" dirty="0">
                <a:latin typeface="Arial"/>
                <a:cs typeface="Arial"/>
              </a:rPr>
              <a:t>(If </a:t>
            </a:r>
            <a:r>
              <a:rPr sz="1800" spc="10" dirty="0">
                <a:latin typeface="Arial"/>
                <a:cs typeface="Arial"/>
              </a:rPr>
              <a:t>not applicable, delete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slide)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98427" y="1315326"/>
            <a:ext cx="2214245" cy="259207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786130" marR="232410" indent="-451484">
              <a:lnSpc>
                <a:spcPts val="213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frontal  </a:t>
            </a:r>
            <a:r>
              <a:rPr sz="1800" spc="10" dirty="0">
                <a:latin typeface="Arial"/>
                <a:cs typeface="Arial"/>
              </a:rPr>
              <a:t>smiling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516" y="1325003"/>
            <a:ext cx="2226310" cy="257937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Times New Roman"/>
              <a:cs typeface="Times New Roman"/>
            </a:endParaRPr>
          </a:p>
          <a:p>
            <a:pPr marL="30289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profile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70206" y="65961"/>
            <a:ext cx="5905500" cy="998855"/>
            <a:chOff x="970206" y="65961"/>
            <a:chExt cx="5905500" cy="998855"/>
          </a:xfrm>
        </p:grpSpPr>
        <p:sp>
          <p:nvSpPr>
            <p:cNvPr id="6" name="object 6"/>
            <p:cNvSpPr/>
            <p:nvPr/>
          </p:nvSpPr>
          <p:spPr>
            <a:xfrm>
              <a:off x="970206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4683" y="128960"/>
              <a:ext cx="5778765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85313" y="1315326"/>
            <a:ext cx="2201545" cy="260858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2882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13</a:t>
            </a:fld>
            <a:endParaRPr spc="10" dirty="0"/>
          </a:p>
        </p:txBody>
      </p:sp>
      <p:sp>
        <p:nvSpPr>
          <p:cNvPr id="9" name="object 9"/>
          <p:cNvSpPr txBox="1"/>
          <p:nvPr/>
        </p:nvSpPr>
        <p:spPr>
          <a:xfrm>
            <a:off x="2957931" y="4590948"/>
            <a:ext cx="580390" cy="5753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30"/>
              </a:lnSpc>
              <a:spcBef>
                <a:spcPts val="220"/>
              </a:spcBef>
            </a:pPr>
            <a:r>
              <a:rPr sz="1800" spc="10" dirty="0">
                <a:latin typeface="Arial"/>
                <a:cs typeface="Arial"/>
              </a:rPr>
              <a:t>Date:  Age: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9941" y="4448911"/>
            <a:ext cx="2324735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3812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Upper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04854" y="4448911"/>
            <a:ext cx="2326640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Lower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837" y="6683032"/>
            <a:ext cx="2254885" cy="148336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Right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7137" y="6683032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9941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Left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24022" y="6683032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68770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735228"/>
            <a:ext cx="545719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Mid-treatment </a:t>
            </a:r>
            <a:r>
              <a:rPr sz="1800" spc="15" dirty="0">
                <a:latin typeface="Arial"/>
                <a:cs typeface="Arial"/>
              </a:rPr>
              <a:t>– </a:t>
            </a:r>
            <a:r>
              <a:rPr sz="1800" spc="10" dirty="0">
                <a:latin typeface="Arial"/>
                <a:cs typeface="Arial"/>
              </a:rPr>
              <a:t>Casts </a:t>
            </a:r>
            <a:r>
              <a:rPr sz="1800" spc="5" dirty="0">
                <a:latin typeface="Arial"/>
                <a:cs typeface="Arial"/>
              </a:rPr>
              <a:t>(If </a:t>
            </a:r>
            <a:r>
              <a:rPr sz="1800" spc="10" dirty="0">
                <a:latin typeface="Arial"/>
                <a:cs typeface="Arial"/>
              </a:rPr>
              <a:t>not applicable, delete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slide)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70206" y="65961"/>
            <a:ext cx="5905500" cy="998855"/>
            <a:chOff x="970206" y="65961"/>
            <a:chExt cx="5905500" cy="998855"/>
          </a:xfrm>
        </p:grpSpPr>
        <p:sp>
          <p:nvSpPr>
            <p:cNvPr id="4" name="object 4"/>
            <p:cNvSpPr/>
            <p:nvPr/>
          </p:nvSpPr>
          <p:spPr>
            <a:xfrm>
              <a:off x="970206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4683" y="128960"/>
              <a:ext cx="5778765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57931" y="2785592"/>
            <a:ext cx="580390" cy="5753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30"/>
              </a:lnSpc>
              <a:spcBef>
                <a:spcPts val="220"/>
              </a:spcBef>
            </a:pPr>
            <a:r>
              <a:rPr sz="1800" spc="10" dirty="0">
                <a:latin typeface="Arial"/>
                <a:cs typeface="Arial"/>
              </a:rPr>
              <a:t>Date:  Age: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14</a:t>
            </a:fld>
            <a:endParaRPr spc="10" dirty="0"/>
          </a:p>
        </p:txBody>
      </p:sp>
      <p:sp>
        <p:nvSpPr>
          <p:cNvPr id="7" name="object 7"/>
          <p:cNvSpPr txBox="1"/>
          <p:nvPr/>
        </p:nvSpPr>
        <p:spPr>
          <a:xfrm>
            <a:off x="539941" y="2630665"/>
            <a:ext cx="2324735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3812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Upper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4854" y="2630665"/>
            <a:ext cx="2326640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Lower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2837" y="4864785"/>
            <a:ext cx="2254885" cy="148336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Right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7137" y="4864785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9941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Left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4022" y="4864785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68770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8408" y="3420836"/>
            <a:ext cx="6405880" cy="3345815"/>
            <a:chOff x="708408" y="3420836"/>
            <a:chExt cx="6405880" cy="3345815"/>
          </a:xfrm>
        </p:grpSpPr>
        <p:sp>
          <p:nvSpPr>
            <p:cNvPr id="3" name="object 3"/>
            <p:cNvSpPr/>
            <p:nvPr/>
          </p:nvSpPr>
          <p:spPr>
            <a:xfrm>
              <a:off x="713276" y="3425672"/>
              <a:ext cx="6396355" cy="3336290"/>
            </a:xfrm>
            <a:custGeom>
              <a:avLst/>
              <a:gdLst/>
              <a:ahLst/>
              <a:cxnLst/>
              <a:rect l="l" t="t" r="r" b="b"/>
              <a:pathLst>
                <a:path w="6396355" h="3336290">
                  <a:moveTo>
                    <a:pt x="6395764" y="0"/>
                  </a:moveTo>
                  <a:lnTo>
                    <a:pt x="6395764" y="3335667"/>
                  </a:lnTo>
                  <a:lnTo>
                    <a:pt x="0" y="3335667"/>
                  </a:lnTo>
                  <a:lnTo>
                    <a:pt x="0" y="0"/>
                  </a:lnTo>
                  <a:lnTo>
                    <a:pt x="6395764" y="0"/>
                  </a:lnTo>
                  <a:close/>
                </a:path>
              </a:pathLst>
            </a:custGeom>
            <a:solidFill>
              <a:srgbClr val="BB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3244" y="3425672"/>
              <a:ext cx="6396355" cy="3336290"/>
            </a:xfrm>
            <a:custGeom>
              <a:avLst/>
              <a:gdLst/>
              <a:ahLst/>
              <a:cxnLst/>
              <a:rect l="l" t="t" r="r" b="b"/>
              <a:pathLst>
                <a:path w="6396355" h="3336290">
                  <a:moveTo>
                    <a:pt x="6395796" y="0"/>
                  </a:moveTo>
                  <a:lnTo>
                    <a:pt x="6395796" y="3335679"/>
                  </a:lnTo>
                  <a:lnTo>
                    <a:pt x="0" y="3335679"/>
                  </a:lnTo>
                  <a:lnTo>
                    <a:pt x="0" y="0"/>
                  </a:lnTo>
                  <a:lnTo>
                    <a:pt x="6395796" y="0"/>
                  </a:lnTo>
                  <a:close/>
                </a:path>
              </a:pathLst>
            </a:custGeom>
            <a:ln w="96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429217" y="2161456"/>
            <a:ext cx="3250565" cy="825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835" marR="5080" indent="-64769">
              <a:lnSpc>
                <a:spcPct val="145700"/>
              </a:lnSpc>
              <a:spcBef>
                <a:spcPts val="95"/>
              </a:spcBef>
            </a:pPr>
            <a:r>
              <a:rPr sz="1800" spc="10" dirty="0">
                <a:latin typeface="Arial"/>
                <a:cs typeface="Arial"/>
              </a:rPr>
              <a:t>Mid-treatment Panoramic X-ray  </a:t>
            </a:r>
            <a:r>
              <a:rPr sz="1800" spc="5" dirty="0">
                <a:latin typeface="Arial"/>
                <a:cs typeface="Arial"/>
              </a:rPr>
              <a:t>(If </a:t>
            </a:r>
            <a:r>
              <a:rPr sz="1800" spc="10" dirty="0">
                <a:latin typeface="Arial"/>
                <a:cs typeface="Arial"/>
              </a:rPr>
              <a:t>not applicable, delete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slide)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7" name="object 7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39921" y="6899230"/>
            <a:ext cx="4559300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5" dirty="0">
                <a:latin typeface="Arial"/>
                <a:cs typeface="Arial"/>
              </a:rPr>
              <a:t>Mid-treatment </a:t>
            </a:r>
            <a:r>
              <a:rPr sz="1400" b="1" spc="10" dirty="0">
                <a:latin typeface="Arial"/>
                <a:cs typeface="Arial"/>
              </a:rPr>
              <a:t>– </a:t>
            </a:r>
            <a:r>
              <a:rPr sz="1400" b="1" spc="5" dirty="0">
                <a:latin typeface="Arial"/>
                <a:cs typeface="Arial"/>
              </a:rPr>
              <a:t>Radiographic </a:t>
            </a:r>
            <a:r>
              <a:rPr sz="1400" b="1" spc="10" dirty="0">
                <a:latin typeface="Arial"/>
                <a:cs typeface="Arial"/>
              </a:rPr>
              <a:t>Examination</a:t>
            </a:r>
            <a:r>
              <a:rPr sz="1400" b="1" spc="4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Findings: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15</a:t>
            </a:fld>
            <a:endParaRPr spc="1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084" y="954455"/>
            <a:ext cx="629666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Mid-treatment Lateral </a:t>
            </a:r>
            <a:r>
              <a:rPr sz="1800" spc="15" dirty="0">
                <a:latin typeface="Arial"/>
                <a:cs typeface="Arial"/>
              </a:rPr>
              <a:t>Cephalogram </a:t>
            </a:r>
            <a:r>
              <a:rPr sz="1800" spc="5" dirty="0">
                <a:latin typeface="Arial"/>
                <a:cs typeface="Arial"/>
              </a:rPr>
              <a:t>(If </a:t>
            </a:r>
            <a:r>
              <a:rPr sz="1800" spc="10" dirty="0">
                <a:latin typeface="Arial"/>
                <a:cs typeface="Arial"/>
              </a:rPr>
              <a:t>not applicable,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delete)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02408" y="1515214"/>
            <a:ext cx="5640705" cy="7393940"/>
            <a:chOff x="1102408" y="1515214"/>
            <a:chExt cx="5640705" cy="7393940"/>
          </a:xfrm>
        </p:grpSpPr>
        <p:sp>
          <p:nvSpPr>
            <p:cNvPr id="4" name="object 4"/>
            <p:cNvSpPr/>
            <p:nvPr/>
          </p:nvSpPr>
          <p:spPr>
            <a:xfrm>
              <a:off x="1107244" y="1520050"/>
              <a:ext cx="5630545" cy="7384415"/>
            </a:xfrm>
            <a:custGeom>
              <a:avLst/>
              <a:gdLst/>
              <a:ahLst/>
              <a:cxnLst/>
              <a:rect l="l" t="t" r="r" b="b"/>
              <a:pathLst>
                <a:path w="5630545" h="7384415">
                  <a:moveTo>
                    <a:pt x="0" y="0"/>
                  </a:moveTo>
                  <a:lnTo>
                    <a:pt x="5630448" y="0"/>
                  </a:lnTo>
                  <a:lnTo>
                    <a:pt x="5630448" y="7384211"/>
                  </a:lnTo>
                  <a:lnTo>
                    <a:pt x="0" y="7384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07244" y="1520050"/>
              <a:ext cx="5630545" cy="7384415"/>
            </a:xfrm>
            <a:custGeom>
              <a:avLst/>
              <a:gdLst/>
              <a:ahLst/>
              <a:cxnLst/>
              <a:rect l="l" t="t" r="r" b="b"/>
              <a:pathLst>
                <a:path w="5630545" h="7384415">
                  <a:moveTo>
                    <a:pt x="0" y="0"/>
                  </a:moveTo>
                  <a:lnTo>
                    <a:pt x="5630477" y="0"/>
                  </a:lnTo>
                  <a:lnTo>
                    <a:pt x="5630477" y="7384259"/>
                  </a:lnTo>
                  <a:lnTo>
                    <a:pt x="0" y="7384259"/>
                  </a:lnTo>
                  <a:lnTo>
                    <a:pt x="0" y="0"/>
                  </a:lnTo>
                  <a:close/>
                </a:path>
              </a:pathLst>
            </a:custGeom>
            <a:ln w="96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43321" y="139075"/>
            <a:ext cx="5905500" cy="998855"/>
            <a:chOff x="1043321" y="139075"/>
            <a:chExt cx="5905500" cy="998855"/>
          </a:xfrm>
        </p:grpSpPr>
        <p:sp>
          <p:nvSpPr>
            <p:cNvPr id="7" name="object 7"/>
            <p:cNvSpPr/>
            <p:nvPr/>
          </p:nvSpPr>
          <p:spPr>
            <a:xfrm>
              <a:off x="1043321" y="139075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7799" y="206329"/>
              <a:ext cx="5776150" cy="9313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16</a:t>
            </a:fld>
            <a:endParaRPr spc="1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07244" y="1520050"/>
            <a:ext cx="5630545" cy="7384415"/>
          </a:xfrm>
          <a:custGeom>
            <a:avLst/>
            <a:gdLst/>
            <a:ahLst/>
            <a:cxnLst/>
            <a:rect l="l" t="t" r="r" b="b"/>
            <a:pathLst>
              <a:path w="5630545" h="7384415">
                <a:moveTo>
                  <a:pt x="0" y="0"/>
                </a:moveTo>
                <a:lnTo>
                  <a:pt x="5630477" y="0"/>
                </a:lnTo>
                <a:lnTo>
                  <a:pt x="5630477" y="7384259"/>
                </a:lnTo>
                <a:lnTo>
                  <a:pt x="0" y="7384259"/>
                </a:lnTo>
                <a:lnTo>
                  <a:pt x="0" y="0"/>
                </a:lnTo>
                <a:close/>
              </a:path>
            </a:pathLst>
          </a:custGeom>
          <a:ln w="96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1503" y="889977"/>
            <a:ext cx="638683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Mid-treatment Cephalometric tracing </a:t>
            </a:r>
            <a:r>
              <a:rPr sz="1800" spc="5" dirty="0">
                <a:latin typeface="Arial"/>
                <a:cs typeface="Arial"/>
              </a:rPr>
              <a:t>(If </a:t>
            </a:r>
            <a:r>
              <a:rPr sz="1800" spc="10" dirty="0">
                <a:latin typeface="Arial"/>
                <a:cs typeface="Arial"/>
              </a:rPr>
              <a:t>not applicable, delete)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5" name="object 5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17</a:t>
            </a:fld>
            <a:endParaRPr spc="1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29872" y="1295985"/>
          <a:ext cx="4991100" cy="525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1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657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Variable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5" dirty="0">
                          <a:latin typeface="Arial"/>
                          <a:cs typeface="Arial"/>
                        </a:rPr>
                        <a:t>Pre-treatment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 marR="278130">
                        <a:lnSpc>
                          <a:spcPct val="77600"/>
                        </a:lnSpc>
                        <a:spcBef>
                          <a:spcPts val="64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Normal 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value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5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08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ANB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Wits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appraisal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SN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 mandibular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plane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98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Inter incisal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angle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FMA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SN-MP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angle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anterior face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height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anterior face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height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Anterior face height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ratio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Apo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lip to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plane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20456" y="812603"/>
            <a:ext cx="5735320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5" dirty="0">
                <a:latin typeface="Arial"/>
                <a:cs typeface="Arial"/>
              </a:rPr>
              <a:t>Mid-treatment </a:t>
            </a:r>
            <a:r>
              <a:rPr sz="1400" b="1" spc="10" dirty="0">
                <a:latin typeface="Arial"/>
                <a:cs typeface="Arial"/>
              </a:rPr>
              <a:t>Cephalometric analysis </a:t>
            </a:r>
            <a:r>
              <a:rPr sz="1400" dirty="0">
                <a:latin typeface="Arial"/>
                <a:cs typeface="Arial"/>
              </a:rPr>
              <a:t>(If </a:t>
            </a:r>
            <a:r>
              <a:rPr sz="1400" spc="10" dirty="0">
                <a:latin typeface="Arial"/>
                <a:cs typeface="Arial"/>
              </a:rPr>
              <a:t>not </a:t>
            </a:r>
            <a:r>
              <a:rPr sz="1400" spc="5" dirty="0">
                <a:latin typeface="Arial"/>
                <a:cs typeface="Arial"/>
              </a:rPr>
              <a:t>applicable, delete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slide)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2038" y="6796065"/>
            <a:ext cx="4110354" cy="2114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00" b="1" spc="5" dirty="0">
                <a:latin typeface="Arial"/>
                <a:cs typeface="Arial"/>
              </a:rPr>
              <a:t>Interpretation of mid-treatment Cephalometric</a:t>
            </a:r>
            <a:r>
              <a:rPr sz="1200" b="1" spc="10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analysis: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6" name="object 6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18</a:t>
            </a:fld>
            <a:endParaRPr spc="1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954450"/>
            <a:ext cx="2734310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0" dirty="0">
                <a:latin typeface="Arial"/>
                <a:cs typeface="Arial"/>
              </a:rPr>
              <a:t>Cephalometric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superimposition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7828" y="6963701"/>
            <a:ext cx="495363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b="1" spc="10" dirty="0">
                <a:latin typeface="Arial"/>
                <a:cs typeface="Arial"/>
              </a:rPr>
              <a:t>Summary </a:t>
            </a:r>
            <a:r>
              <a:rPr sz="1300" b="1" spc="5" dirty="0">
                <a:latin typeface="Arial"/>
                <a:cs typeface="Arial"/>
              </a:rPr>
              <a:t>of changes demonstrated in mid-treatment</a:t>
            </a:r>
            <a:r>
              <a:rPr sz="1300" b="1" spc="95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records: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70206" y="65961"/>
            <a:ext cx="5905106" cy="786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4682" y="128960"/>
            <a:ext cx="5778765" cy="935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19</a:t>
            </a:fld>
            <a:endParaRPr spc="1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171" y="2901659"/>
            <a:ext cx="4801870" cy="12846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065" marR="5080" indent="-8255" algn="ctr">
              <a:lnSpc>
                <a:spcPts val="3250"/>
              </a:lnSpc>
              <a:spcBef>
                <a:spcPts val="340"/>
              </a:spcBef>
            </a:pPr>
            <a:r>
              <a:rPr spc="-5" dirty="0"/>
              <a:t>Saudi Orthodontic Society  Excellency in Clinical</a:t>
            </a:r>
            <a:r>
              <a:rPr spc="-60" dirty="0"/>
              <a:t> </a:t>
            </a:r>
            <a:r>
              <a:rPr spc="-5" dirty="0"/>
              <a:t>Practice  Case</a:t>
            </a:r>
            <a:r>
              <a:rPr spc="-15" dirty="0"/>
              <a:t> </a:t>
            </a:r>
            <a:r>
              <a:rPr spc="-5" dirty="0"/>
              <a:t>Prize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5784" y="4281463"/>
            <a:ext cx="3155950" cy="4591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850" b="1" spc="-5" dirty="0">
                <a:latin typeface="Arial"/>
                <a:cs typeface="Arial"/>
              </a:rPr>
              <a:t>Case</a:t>
            </a:r>
            <a:r>
              <a:rPr sz="2850" b="1" spc="-40" dirty="0">
                <a:latin typeface="Arial"/>
                <a:cs typeface="Arial"/>
              </a:rPr>
              <a:t> </a:t>
            </a:r>
            <a:r>
              <a:rPr sz="2850" b="1" spc="-10" dirty="0">
                <a:latin typeface="Arial"/>
                <a:cs typeface="Arial"/>
              </a:rPr>
              <a:t>presentation</a:t>
            </a:r>
            <a:endParaRPr sz="2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6268" y="5338889"/>
            <a:ext cx="4973320" cy="1324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206375" algn="ctr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Patient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Initials: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 dirty="0">
              <a:latin typeface="Arial"/>
              <a:cs typeface="Arial"/>
            </a:endParaRPr>
          </a:p>
          <a:p>
            <a:pPr marL="141605" marR="5080" indent="-129539">
              <a:lnSpc>
                <a:spcPts val="1620"/>
              </a:lnSpc>
              <a:spcBef>
                <a:spcPts val="5"/>
              </a:spcBef>
            </a:pPr>
            <a:r>
              <a:rPr sz="1400" b="1" spc="5" dirty="0">
                <a:latin typeface="Arial"/>
                <a:cs typeface="Arial"/>
              </a:rPr>
              <a:t>Case </a:t>
            </a:r>
            <a:r>
              <a:rPr sz="1400" b="1" spc="10" dirty="0">
                <a:latin typeface="Arial"/>
                <a:cs typeface="Arial"/>
              </a:rPr>
              <a:t>summary: </a:t>
            </a:r>
            <a:r>
              <a:rPr sz="1400" spc="5" dirty="0">
                <a:latin typeface="Arial"/>
                <a:cs typeface="Arial"/>
              </a:rPr>
              <a:t>E.g. </a:t>
            </a:r>
            <a:r>
              <a:rPr sz="1400" spc="10" dirty="0">
                <a:latin typeface="Arial"/>
                <a:cs typeface="Arial"/>
              </a:rPr>
              <a:t>Chief complain</a:t>
            </a:r>
            <a:r>
              <a:rPr lang="en-US" sz="1400" spc="10" dirty="0">
                <a:latin typeface="Arial"/>
                <a:cs typeface="Arial"/>
              </a:rPr>
              <a:t>t</a:t>
            </a:r>
            <a:r>
              <a:rPr sz="1400" spc="10" dirty="0">
                <a:latin typeface="Arial"/>
                <a:cs typeface="Arial"/>
              </a:rPr>
              <a:t>, examination, </a:t>
            </a:r>
            <a:r>
              <a:rPr sz="1400" spc="5" dirty="0">
                <a:latin typeface="Arial"/>
                <a:cs typeface="Arial"/>
              </a:rPr>
              <a:t>diagnosis,  </a:t>
            </a:r>
            <a:r>
              <a:rPr sz="1400" dirty="0">
                <a:latin typeface="Arial"/>
                <a:cs typeface="Arial"/>
              </a:rPr>
              <a:t>Treatment </a:t>
            </a:r>
            <a:r>
              <a:rPr sz="1400" spc="5" dirty="0">
                <a:latin typeface="Arial"/>
                <a:cs typeface="Arial"/>
              </a:rPr>
              <a:t>plan, </a:t>
            </a:r>
            <a:r>
              <a:rPr sz="1400" spc="10" dirty="0">
                <a:latin typeface="Arial"/>
                <a:cs typeface="Arial"/>
              </a:rPr>
              <a:t>treatment appliance and </a:t>
            </a:r>
            <a:r>
              <a:rPr sz="1400" spc="5" dirty="0">
                <a:latin typeface="Arial"/>
                <a:cs typeface="Arial"/>
              </a:rPr>
              <a:t>retention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strategy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7098" y="298686"/>
            <a:ext cx="6004864" cy="1169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</a:t>
            </a:fld>
            <a:endParaRPr spc="1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3619" y="2953244"/>
            <a:ext cx="147955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b="1" spc="5" dirty="0">
                <a:latin typeface="Arial"/>
                <a:cs typeface="Arial"/>
              </a:rPr>
              <a:t>Occlusal</a:t>
            </a:r>
            <a:r>
              <a:rPr sz="1300" b="1" spc="-20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features: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3619" y="3641851"/>
            <a:ext cx="1797050" cy="221805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297180">
              <a:lnSpc>
                <a:spcPct val="150400"/>
              </a:lnSpc>
              <a:spcBef>
                <a:spcPts val="60"/>
              </a:spcBef>
            </a:pPr>
            <a:r>
              <a:rPr sz="1200" b="1" spc="5" dirty="0">
                <a:latin typeface="Arial"/>
                <a:cs typeface="Arial"/>
              </a:rPr>
              <a:t>Incisor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relationship:  Overjet </a:t>
            </a:r>
            <a:r>
              <a:rPr sz="1200" b="1" spc="10" dirty="0">
                <a:latin typeface="Arial"/>
                <a:cs typeface="Arial"/>
              </a:rPr>
              <a:t>(mm):  </a:t>
            </a:r>
            <a:r>
              <a:rPr sz="1200" b="1" spc="5" dirty="0">
                <a:latin typeface="Arial"/>
                <a:cs typeface="Arial"/>
              </a:rPr>
              <a:t>Overbite:  Centrelines:</a:t>
            </a:r>
            <a:endParaRPr sz="1200">
              <a:latin typeface="Arial"/>
              <a:cs typeface="Arial"/>
            </a:endParaRPr>
          </a:p>
          <a:p>
            <a:pPr marL="12700" marR="31115">
              <a:lnSpc>
                <a:spcPct val="148100"/>
              </a:lnSpc>
            </a:pPr>
            <a:r>
              <a:rPr sz="1200" b="1" spc="5" dirty="0">
                <a:latin typeface="Arial"/>
                <a:cs typeface="Arial"/>
              </a:rPr>
              <a:t>Left buccal </a:t>
            </a:r>
            <a:r>
              <a:rPr sz="1200" b="1" spc="10" dirty="0">
                <a:latin typeface="Arial"/>
                <a:cs typeface="Arial"/>
              </a:rPr>
              <a:t>segments:  </a:t>
            </a:r>
            <a:r>
              <a:rPr sz="1200" b="1" spc="5" dirty="0">
                <a:latin typeface="Arial"/>
                <a:cs typeface="Arial"/>
              </a:rPr>
              <a:t>Right buccal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spc="10" dirty="0">
                <a:latin typeface="Arial"/>
                <a:cs typeface="Arial"/>
              </a:rPr>
              <a:t>segments: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200" b="1" spc="5" dirty="0">
                <a:latin typeface="Arial"/>
                <a:cs typeface="Arial"/>
              </a:rPr>
              <a:t>Crossbites: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200" b="1" spc="5" dirty="0">
                <a:latin typeface="Arial"/>
                <a:cs typeface="Arial"/>
              </a:rPr>
              <a:t>Other occlusal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features: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7828" y="1096304"/>
            <a:ext cx="454088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10" dirty="0">
                <a:solidFill>
                  <a:srgbClr val="333399"/>
                </a:solidFill>
                <a:latin typeface="Arial"/>
                <a:cs typeface="Arial"/>
              </a:rPr>
              <a:t>Section </a:t>
            </a:r>
            <a:r>
              <a:rPr sz="2000" spc="15" dirty="0">
                <a:solidFill>
                  <a:srgbClr val="333399"/>
                </a:solidFill>
                <a:latin typeface="Arial"/>
                <a:cs typeface="Arial"/>
              </a:rPr>
              <a:t>3 </a:t>
            </a:r>
            <a:r>
              <a:rPr sz="2000" spc="10" dirty="0">
                <a:solidFill>
                  <a:srgbClr val="333399"/>
                </a:solidFill>
                <a:latin typeface="Arial"/>
                <a:cs typeface="Arial"/>
              </a:rPr>
              <a:t>- Post-treatment</a:t>
            </a:r>
            <a:r>
              <a:rPr sz="2000" spc="-3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333399"/>
                </a:solidFill>
                <a:latin typeface="Arial"/>
                <a:cs typeface="Arial"/>
              </a:rPr>
              <a:t>assessment</a:t>
            </a:r>
            <a:r>
              <a:rPr sz="2000" spc="15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70206" y="358429"/>
            <a:ext cx="5905106" cy="786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4682" y="425543"/>
            <a:ext cx="5778765" cy="9315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20</a:t>
            </a:fld>
            <a:endParaRPr spc="1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735228"/>
            <a:ext cx="312229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Post-treatment </a:t>
            </a:r>
            <a:r>
              <a:rPr sz="1800" spc="15" dirty="0">
                <a:latin typeface="Arial"/>
                <a:cs typeface="Arial"/>
              </a:rPr>
              <a:t>–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Photographs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98427" y="1315326"/>
            <a:ext cx="2214245" cy="259207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786130" marR="232410" indent="-451484">
              <a:lnSpc>
                <a:spcPts val="213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frontal  </a:t>
            </a:r>
            <a:r>
              <a:rPr sz="1800" spc="10" dirty="0">
                <a:latin typeface="Arial"/>
                <a:cs typeface="Arial"/>
              </a:rPr>
              <a:t>smiling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516" y="1325003"/>
            <a:ext cx="2226310" cy="257937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Times New Roman"/>
              <a:cs typeface="Times New Roman"/>
            </a:endParaRPr>
          </a:p>
          <a:p>
            <a:pPr marL="30289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profile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70206" y="65961"/>
            <a:ext cx="5905500" cy="998855"/>
            <a:chOff x="970206" y="65961"/>
            <a:chExt cx="5905500" cy="998855"/>
          </a:xfrm>
        </p:grpSpPr>
        <p:sp>
          <p:nvSpPr>
            <p:cNvPr id="6" name="object 6"/>
            <p:cNvSpPr/>
            <p:nvPr/>
          </p:nvSpPr>
          <p:spPr>
            <a:xfrm>
              <a:off x="970206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4683" y="128960"/>
              <a:ext cx="5778765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85313" y="1315326"/>
            <a:ext cx="2201545" cy="260858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2882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21</a:t>
            </a:fld>
            <a:endParaRPr spc="10" dirty="0"/>
          </a:p>
        </p:txBody>
      </p:sp>
      <p:sp>
        <p:nvSpPr>
          <p:cNvPr id="9" name="object 9"/>
          <p:cNvSpPr txBox="1"/>
          <p:nvPr/>
        </p:nvSpPr>
        <p:spPr>
          <a:xfrm>
            <a:off x="2957931" y="4590948"/>
            <a:ext cx="580390" cy="5753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30"/>
              </a:lnSpc>
              <a:spcBef>
                <a:spcPts val="220"/>
              </a:spcBef>
            </a:pPr>
            <a:r>
              <a:rPr sz="1800" spc="10" dirty="0">
                <a:latin typeface="Arial"/>
                <a:cs typeface="Arial"/>
              </a:rPr>
              <a:t>Date:  Age: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9941" y="4448911"/>
            <a:ext cx="2324735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3812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Upper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04854" y="4448911"/>
            <a:ext cx="2326640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Lower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837" y="6683032"/>
            <a:ext cx="2254885" cy="148336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Right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7137" y="6683032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9941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Left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24022" y="6683032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68770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735228"/>
            <a:ext cx="239966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Post-treatment </a:t>
            </a:r>
            <a:r>
              <a:rPr sz="1800" spc="15" dirty="0">
                <a:latin typeface="Arial"/>
                <a:cs typeface="Arial"/>
              </a:rPr>
              <a:t>–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Casts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70206" y="65961"/>
            <a:ext cx="5905500" cy="998855"/>
            <a:chOff x="970206" y="65961"/>
            <a:chExt cx="5905500" cy="998855"/>
          </a:xfrm>
        </p:grpSpPr>
        <p:sp>
          <p:nvSpPr>
            <p:cNvPr id="4" name="object 4"/>
            <p:cNvSpPr/>
            <p:nvPr/>
          </p:nvSpPr>
          <p:spPr>
            <a:xfrm>
              <a:off x="970206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4683" y="128960"/>
              <a:ext cx="5778765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57931" y="2785592"/>
            <a:ext cx="580390" cy="5753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30"/>
              </a:lnSpc>
              <a:spcBef>
                <a:spcPts val="220"/>
              </a:spcBef>
            </a:pPr>
            <a:r>
              <a:rPr sz="1800" spc="10" dirty="0">
                <a:latin typeface="Arial"/>
                <a:cs typeface="Arial"/>
              </a:rPr>
              <a:t>Date:  Age: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22</a:t>
            </a:fld>
            <a:endParaRPr spc="10" dirty="0"/>
          </a:p>
        </p:txBody>
      </p:sp>
      <p:sp>
        <p:nvSpPr>
          <p:cNvPr id="7" name="object 7"/>
          <p:cNvSpPr txBox="1"/>
          <p:nvPr/>
        </p:nvSpPr>
        <p:spPr>
          <a:xfrm>
            <a:off x="539941" y="2630665"/>
            <a:ext cx="2324735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3812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Upper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4854" y="2630665"/>
            <a:ext cx="2326640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Lower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2837" y="4864785"/>
            <a:ext cx="2254885" cy="148336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Right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7137" y="4864785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9941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Left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4022" y="4864785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68770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8408" y="3420836"/>
            <a:ext cx="6405880" cy="3345815"/>
            <a:chOff x="708408" y="3420836"/>
            <a:chExt cx="6405880" cy="3345815"/>
          </a:xfrm>
        </p:grpSpPr>
        <p:sp>
          <p:nvSpPr>
            <p:cNvPr id="3" name="object 3"/>
            <p:cNvSpPr/>
            <p:nvPr/>
          </p:nvSpPr>
          <p:spPr>
            <a:xfrm>
              <a:off x="713276" y="3425672"/>
              <a:ext cx="6396355" cy="3336290"/>
            </a:xfrm>
            <a:custGeom>
              <a:avLst/>
              <a:gdLst/>
              <a:ahLst/>
              <a:cxnLst/>
              <a:rect l="l" t="t" r="r" b="b"/>
              <a:pathLst>
                <a:path w="6396355" h="3336290">
                  <a:moveTo>
                    <a:pt x="6395764" y="0"/>
                  </a:moveTo>
                  <a:lnTo>
                    <a:pt x="6395764" y="3335667"/>
                  </a:lnTo>
                  <a:lnTo>
                    <a:pt x="0" y="3335667"/>
                  </a:lnTo>
                  <a:lnTo>
                    <a:pt x="0" y="0"/>
                  </a:lnTo>
                  <a:lnTo>
                    <a:pt x="6395764" y="0"/>
                  </a:lnTo>
                  <a:close/>
                </a:path>
              </a:pathLst>
            </a:custGeom>
            <a:solidFill>
              <a:srgbClr val="BB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3244" y="3425672"/>
              <a:ext cx="6396355" cy="3336290"/>
            </a:xfrm>
            <a:custGeom>
              <a:avLst/>
              <a:gdLst/>
              <a:ahLst/>
              <a:cxnLst/>
              <a:rect l="l" t="t" r="r" b="b"/>
              <a:pathLst>
                <a:path w="6396355" h="3336290">
                  <a:moveTo>
                    <a:pt x="6395796" y="0"/>
                  </a:moveTo>
                  <a:lnTo>
                    <a:pt x="6395796" y="3335679"/>
                  </a:lnTo>
                  <a:lnTo>
                    <a:pt x="0" y="3335679"/>
                  </a:lnTo>
                  <a:lnTo>
                    <a:pt x="0" y="0"/>
                  </a:lnTo>
                  <a:lnTo>
                    <a:pt x="6395796" y="0"/>
                  </a:lnTo>
                  <a:close/>
                </a:path>
              </a:pathLst>
            </a:custGeom>
            <a:ln w="96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77630" y="2282672"/>
            <a:ext cx="334137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Post-treatment Panoramic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X-ray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7" name="object 7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39921" y="6899230"/>
            <a:ext cx="4639945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0" dirty="0">
                <a:latin typeface="Arial"/>
                <a:cs typeface="Arial"/>
              </a:rPr>
              <a:t>Post-treatment – </a:t>
            </a:r>
            <a:r>
              <a:rPr sz="1400" b="1" spc="5" dirty="0">
                <a:latin typeface="Arial"/>
                <a:cs typeface="Arial"/>
              </a:rPr>
              <a:t>Radiographic </a:t>
            </a:r>
            <a:r>
              <a:rPr sz="1400" b="1" spc="10" dirty="0">
                <a:latin typeface="Arial"/>
                <a:cs typeface="Arial"/>
              </a:rPr>
              <a:t>Examination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Findings: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23</a:t>
            </a:fld>
            <a:endParaRPr spc="1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084" y="954455"/>
            <a:ext cx="3780154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Post-treatment Lateral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Cephalogram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02408" y="1515214"/>
            <a:ext cx="5640705" cy="7393940"/>
            <a:chOff x="1102408" y="1515214"/>
            <a:chExt cx="5640705" cy="7393940"/>
          </a:xfrm>
        </p:grpSpPr>
        <p:sp>
          <p:nvSpPr>
            <p:cNvPr id="4" name="object 4"/>
            <p:cNvSpPr/>
            <p:nvPr/>
          </p:nvSpPr>
          <p:spPr>
            <a:xfrm>
              <a:off x="1107244" y="1520050"/>
              <a:ext cx="5630545" cy="7384415"/>
            </a:xfrm>
            <a:custGeom>
              <a:avLst/>
              <a:gdLst/>
              <a:ahLst/>
              <a:cxnLst/>
              <a:rect l="l" t="t" r="r" b="b"/>
              <a:pathLst>
                <a:path w="5630545" h="7384415">
                  <a:moveTo>
                    <a:pt x="0" y="0"/>
                  </a:moveTo>
                  <a:lnTo>
                    <a:pt x="5630448" y="0"/>
                  </a:lnTo>
                  <a:lnTo>
                    <a:pt x="5630448" y="7384211"/>
                  </a:lnTo>
                  <a:lnTo>
                    <a:pt x="0" y="7384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07244" y="1520050"/>
              <a:ext cx="5630545" cy="7384415"/>
            </a:xfrm>
            <a:custGeom>
              <a:avLst/>
              <a:gdLst/>
              <a:ahLst/>
              <a:cxnLst/>
              <a:rect l="l" t="t" r="r" b="b"/>
              <a:pathLst>
                <a:path w="5630545" h="7384415">
                  <a:moveTo>
                    <a:pt x="0" y="0"/>
                  </a:moveTo>
                  <a:lnTo>
                    <a:pt x="5630477" y="0"/>
                  </a:lnTo>
                  <a:lnTo>
                    <a:pt x="5630477" y="7384259"/>
                  </a:lnTo>
                  <a:lnTo>
                    <a:pt x="0" y="7384259"/>
                  </a:lnTo>
                  <a:lnTo>
                    <a:pt x="0" y="0"/>
                  </a:lnTo>
                  <a:close/>
                </a:path>
              </a:pathLst>
            </a:custGeom>
            <a:ln w="96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43321" y="139075"/>
            <a:ext cx="5905500" cy="998855"/>
            <a:chOff x="1043321" y="139075"/>
            <a:chExt cx="5905500" cy="998855"/>
          </a:xfrm>
        </p:grpSpPr>
        <p:sp>
          <p:nvSpPr>
            <p:cNvPr id="7" name="object 7"/>
            <p:cNvSpPr/>
            <p:nvPr/>
          </p:nvSpPr>
          <p:spPr>
            <a:xfrm>
              <a:off x="1043321" y="139075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7799" y="206329"/>
              <a:ext cx="5776150" cy="9313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24</a:t>
            </a:fld>
            <a:endParaRPr spc="1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07244" y="1520050"/>
            <a:ext cx="5630545" cy="7384415"/>
          </a:xfrm>
          <a:custGeom>
            <a:avLst/>
            <a:gdLst/>
            <a:ahLst/>
            <a:cxnLst/>
            <a:rect l="l" t="t" r="r" b="b"/>
            <a:pathLst>
              <a:path w="5630545" h="7384415">
                <a:moveTo>
                  <a:pt x="0" y="0"/>
                </a:moveTo>
                <a:lnTo>
                  <a:pt x="5630477" y="0"/>
                </a:lnTo>
                <a:lnTo>
                  <a:pt x="5630477" y="7384259"/>
                </a:lnTo>
                <a:lnTo>
                  <a:pt x="0" y="7384259"/>
                </a:lnTo>
                <a:lnTo>
                  <a:pt x="0" y="0"/>
                </a:lnTo>
                <a:close/>
              </a:path>
            </a:pathLst>
          </a:custGeom>
          <a:ln w="96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1503" y="889977"/>
            <a:ext cx="387032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Post-treatment Cephalometric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tracing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5" name="object 5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25</a:t>
            </a:fld>
            <a:endParaRPr spc="1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29872" y="1295985"/>
          <a:ext cx="4991100" cy="525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1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657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Variable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5" dirty="0">
                          <a:latin typeface="Arial"/>
                          <a:cs typeface="Arial"/>
                        </a:rPr>
                        <a:t>Pre-treatment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 marR="278130">
                        <a:lnSpc>
                          <a:spcPct val="77600"/>
                        </a:lnSpc>
                        <a:spcBef>
                          <a:spcPts val="64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Normal 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value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5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08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ANB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Wits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appraisal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SN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 mandibular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plane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98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Inter incisal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angle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FMA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SN-MP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angle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Upper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anterior face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height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52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anterior face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height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Anterior face height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ratio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incisor to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Apo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lip to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plane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20456" y="812603"/>
            <a:ext cx="3366770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0" dirty="0">
                <a:latin typeface="Arial"/>
                <a:cs typeface="Arial"/>
              </a:rPr>
              <a:t>Post-treatment Cephalometric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10" dirty="0">
                <a:latin typeface="Arial"/>
                <a:cs typeface="Arial"/>
              </a:rPr>
              <a:t>analysis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2038" y="6796065"/>
            <a:ext cx="4161790" cy="2114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00" b="1" spc="5" dirty="0">
                <a:latin typeface="Arial"/>
                <a:cs typeface="Arial"/>
              </a:rPr>
              <a:t>Interpretation of post-treatment Cephalometric</a:t>
            </a:r>
            <a:r>
              <a:rPr sz="1200" b="1" spc="10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analysis: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6" name="object 6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26</a:t>
            </a:fld>
            <a:endParaRPr spc="1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1109199"/>
            <a:ext cx="2734310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0" dirty="0">
                <a:latin typeface="Arial"/>
                <a:cs typeface="Arial"/>
              </a:rPr>
              <a:t>Cephalometric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superimposition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0456" y="7118450"/>
            <a:ext cx="429387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5" dirty="0">
                <a:latin typeface="Arial"/>
                <a:cs typeface="Arial"/>
              </a:rPr>
              <a:t>Interpretation of </a:t>
            </a:r>
            <a:r>
              <a:rPr sz="1300" spc="10" dirty="0">
                <a:latin typeface="Arial"/>
                <a:cs typeface="Arial"/>
              </a:rPr>
              <a:t>end </a:t>
            </a:r>
            <a:r>
              <a:rPr sz="1300" spc="5" dirty="0">
                <a:latin typeface="Arial"/>
                <a:cs typeface="Arial"/>
              </a:rPr>
              <a:t>of treatment Cephalometric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analysis: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70206" y="285315"/>
            <a:ext cx="5905106" cy="786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4682" y="348175"/>
            <a:ext cx="5778765" cy="9357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27</a:t>
            </a:fld>
            <a:endParaRPr spc="1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7828" y="967348"/>
            <a:ext cx="3121660" cy="63493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2370"/>
              </a:lnSpc>
              <a:spcBef>
                <a:spcPts val="130"/>
              </a:spcBef>
            </a:pPr>
            <a:r>
              <a:rPr sz="2000" spc="10" dirty="0">
                <a:solidFill>
                  <a:srgbClr val="333399"/>
                </a:solidFill>
                <a:latin typeface="Arial"/>
                <a:cs typeface="Arial"/>
              </a:rPr>
              <a:t>Section</a:t>
            </a:r>
            <a:r>
              <a:rPr sz="20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spc="10" dirty="0">
                <a:solidFill>
                  <a:srgbClr val="333399"/>
                </a:solidFill>
                <a:latin typeface="Arial"/>
                <a:cs typeface="Arial"/>
              </a:rPr>
              <a:t>1.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370"/>
              </a:lnSpc>
            </a:pPr>
            <a:r>
              <a:rPr sz="2000" spc="10" dirty="0">
                <a:solidFill>
                  <a:srgbClr val="333399"/>
                </a:solidFill>
                <a:latin typeface="Arial"/>
                <a:cs typeface="Arial"/>
              </a:rPr>
              <a:t>Pre-treatment</a:t>
            </a:r>
            <a:r>
              <a:rPr sz="2000" spc="-4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333399"/>
                </a:solidFill>
                <a:latin typeface="Arial"/>
                <a:cs typeface="Arial"/>
              </a:rPr>
              <a:t>assessment</a:t>
            </a:r>
            <a:r>
              <a:rPr sz="2000" spc="15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300" b="1" spc="5" dirty="0">
                <a:latin typeface="Arial"/>
                <a:cs typeface="Arial"/>
              </a:rPr>
              <a:t>Patient</a:t>
            </a:r>
            <a:r>
              <a:rPr sz="1300" b="1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details: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200" b="1" spc="5" dirty="0">
                <a:latin typeface="Arial"/>
                <a:cs typeface="Arial"/>
              </a:rPr>
              <a:t>Initials: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200" b="1" spc="10" dirty="0">
                <a:latin typeface="Arial"/>
                <a:cs typeface="Arial"/>
              </a:rPr>
              <a:t>Gender: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b="1" spc="10" dirty="0">
                <a:latin typeface="Arial"/>
                <a:cs typeface="Arial"/>
              </a:rPr>
              <a:t>Date </a:t>
            </a:r>
            <a:r>
              <a:rPr sz="1200" b="1" spc="5" dirty="0">
                <a:latin typeface="Arial"/>
                <a:cs typeface="Arial"/>
              </a:rPr>
              <a:t>of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birth: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200" b="1" spc="10" dirty="0">
                <a:latin typeface="Arial"/>
                <a:cs typeface="Arial"/>
              </a:rPr>
              <a:t>Age </a:t>
            </a:r>
            <a:r>
              <a:rPr sz="1200" b="1" spc="5" dirty="0">
                <a:latin typeface="Arial"/>
                <a:cs typeface="Arial"/>
              </a:rPr>
              <a:t>at start of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treatment:</a:t>
            </a:r>
            <a:endParaRPr sz="1200">
              <a:latin typeface="Arial"/>
              <a:cs typeface="Arial"/>
            </a:endParaRPr>
          </a:p>
          <a:p>
            <a:pPr marL="12700" marR="1060450">
              <a:lnSpc>
                <a:spcPct val="221300"/>
              </a:lnSpc>
              <a:spcBef>
                <a:spcPts val="630"/>
              </a:spcBef>
            </a:pPr>
            <a:r>
              <a:rPr sz="1300" b="1" spc="5" dirty="0">
                <a:latin typeface="Arial"/>
                <a:cs typeface="Arial"/>
              </a:rPr>
              <a:t>Presenting Complaint:  Relevant Medical History:  </a:t>
            </a:r>
            <a:r>
              <a:rPr sz="1300" b="1" spc="10" dirty="0">
                <a:latin typeface="Arial"/>
                <a:cs typeface="Arial"/>
              </a:rPr>
              <a:t>Extra Oral</a:t>
            </a:r>
            <a:r>
              <a:rPr sz="1300" b="1" spc="-25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Examination:</a:t>
            </a:r>
            <a:endParaRPr sz="1300">
              <a:latin typeface="Arial"/>
              <a:cs typeface="Arial"/>
            </a:endParaRPr>
          </a:p>
          <a:p>
            <a:pPr marL="12700" marR="1655445">
              <a:lnSpc>
                <a:spcPts val="2230"/>
              </a:lnSpc>
              <a:spcBef>
                <a:spcPts val="90"/>
              </a:spcBef>
            </a:pPr>
            <a:r>
              <a:rPr sz="1200" spc="5" dirty="0">
                <a:latin typeface="Arial"/>
                <a:cs typeface="Arial"/>
              </a:rPr>
              <a:t>Skeletal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Examination  Sagittal</a:t>
            </a:r>
            <a:endParaRPr sz="1200">
              <a:latin typeface="Arial"/>
              <a:cs typeface="Arial"/>
            </a:endParaRPr>
          </a:p>
          <a:p>
            <a:pPr marL="12700" marR="2332355">
              <a:lnSpc>
                <a:spcPts val="3050"/>
              </a:lnSpc>
              <a:spcBef>
                <a:spcPts val="165"/>
              </a:spcBef>
            </a:pPr>
            <a:r>
              <a:rPr sz="1200" spc="-5" dirty="0">
                <a:latin typeface="Arial"/>
                <a:cs typeface="Arial"/>
              </a:rPr>
              <a:t>Vertical  </a:t>
            </a:r>
            <a:r>
              <a:rPr sz="1200" spc="-4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ransverse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5" dirty="0">
                <a:latin typeface="Arial"/>
                <a:cs typeface="Arial"/>
              </a:rPr>
              <a:t>Soft tissue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Examination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300" b="1" spc="5" dirty="0">
                <a:latin typeface="Arial"/>
                <a:cs typeface="Arial"/>
              </a:rPr>
              <a:t>Intra </a:t>
            </a:r>
            <a:r>
              <a:rPr sz="1300" b="1" spc="10" dirty="0">
                <a:latin typeface="Arial"/>
                <a:cs typeface="Arial"/>
              </a:rPr>
              <a:t>Oral</a:t>
            </a:r>
            <a:r>
              <a:rPr sz="1300" b="1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Examination:</a:t>
            </a:r>
            <a:endParaRPr sz="1300">
              <a:latin typeface="Arial"/>
              <a:cs typeface="Arial"/>
            </a:endParaRPr>
          </a:p>
          <a:p>
            <a:pPr marL="12700" marR="2060575" algn="just">
              <a:lnSpc>
                <a:spcPts val="2130"/>
              </a:lnSpc>
              <a:spcBef>
                <a:spcPts val="70"/>
              </a:spcBef>
            </a:pPr>
            <a:r>
              <a:rPr sz="1200" b="1" spc="5" dirty="0">
                <a:latin typeface="Arial"/>
                <a:cs typeface="Arial"/>
              </a:rPr>
              <a:t>Soft Tissues:  Oral </a:t>
            </a:r>
            <a:r>
              <a:rPr sz="1200" b="1" dirty="0">
                <a:latin typeface="Arial"/>
                <a:cs typeface="Arial"/>
              </a:rPr>
              <a:t>Hygiene:  </a:t>
            </a:r>
            <a:r>
              <a:rPr sz="1200" b="1" spc="5" dirty="0">
                <a:latin typeface="Arial"/>
                <a:cs typeface="Arial"/>
              </a:rPr>
              <a:t>Dental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Health: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7828" y="7840590"/>
            <a:ext cx="1080135" cy="2114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00" b="1" spc="-10" dirty="0">
                <a:latin typeface="Arial"/>
                <a:cs typeface="Arial"/>
              </a:rPr>
              <a:t>Teeth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present: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32915" y="8169225"/>
          <a:ext cx="4641850" cy="7894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9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5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76200">
                      <a:solidFill>
                        <a:srgbClr val="000000"/>
                      </a:solidFill>
                      <a:prstDash val="solid"/>
                    </a:lnT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970206" y="65961"/>
            <a:ext cx="5905500" cy="998855"/>
            <a:chOff x="970206" y="65961"/>
            <a:chExt cx="5905500" cy="998855"/>
          </a:xfrm>
        </p:grpSpPr>
        <p:sp>
          <p:nvSpPr>
            <p:cNvPr id="6" name="object 6"/>
            <p:cNvSpPr/>
            <p:nvPr/>
          </p:nvSpPr>
          <p:spPr>
            <a:xfrm>
              <a:off x="970206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4683" y="128960"/>
              <a:ext cx="5778765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3</a:t>
            </a:fld>
            <a:endParaRPr spc="1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2306" y="4211832"/>
            <a:ext cx="1797050" cy="47688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200" b="1" spc="5" dirty="0">
                <a:latin typeface="Arial"/>
                <a:cs typeface="Arial"/>
              </a:rPr>
              <a:t>Other occlusal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features: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300" b="1" spc="10" dirty="0">
                <a:latin typeface="Arial"/>
                <a:cs typeface="Arial"/>
              </a:rPr>
              <a:t>Space</a:t>
            </a:r>
            <a:r>
              <a:rPr sz="1300" b="1" dirty="0">
                <a:latin typeface="Arial"/>
                <a:cs typeface="Arial"/>
              </a:rPr>
              <a:t> </a:t>
            </a:r>
            <a:r>
              <a:rPr sz="1300" b="1" spc="5" dirty="0">
                <a:latin typeface="Arial"/>
                <a:cs typeface="Arial"/>
              </a:rPr>
              <a:t>analysis: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2306" y="723202"/>
            <a:ext cx="2424430" cy="2235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924560" algn="just">
              <a:lnSpc>
                <a:spcPct val="145600"/>
              </a:lnSpc>
              <a:spcBef>
                <a:spcPts val="110"/>
              </a:spcBef>
            </a:pPr>
            <a:r>
              <a:rPr sz="1300" b="1" spc="5" dirty="0">
                <a:latin typeface="Arial"/>
                <a:cs typeface="Arial"/>
              </a:rPr>
              <a:t>Occlusal features.  </a:t>
            </a:r>
            <a:r>
              <a:rPr sz="1200" b="1" spc="5" dirty="0">
                <a:latin typeface="Arial"/>
                <a:cs typeface="Arial"/>
              </a:rPr>
              <a:t>Incisor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relationship:  Overjet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10" dirty="0">
                <a:latin typeface="Arial"/>
                <a:cs typeface="Arial"/>
              </a:rPr>
              <a:t>(mm):</a:t>
            </a:r>
            <a:endParaRPr sz="1200">
              <a:latin typeface="Arial"/>
              <a:cs typeface="Arial"/>
            </a:endParaRPr>
          </a:p>
          <a:p>
            <a:pPr marL="12700" marR="1509395">
              <a:lnSpc>
                <a:spcPct val="148100"/>
              </a:lnSpc>
              <a:spcBef>
                <a:spcPts val="100"/>
              </a:spcBef>
            </a:pPr>
            <a:r>
              <a:rPr sz="1200" b="1" spc="5" dirty="0">
                <a:latin typeface="Arial"/>
                <a:cs typeface="Arial"/>
              </a:rPr>
              <a:t>Overbite:  Centrelines: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200" b="1" spc="5" dirty="0">
                <a:latin typeface="Arial"/>
                <a:cs typeface="Arial"/>
              </a:rPr>
              <a:t>Left buccal </a:t>
            </a:r>
            <a:r>
              <a:rPr sz="1200" b="1" spc="10" dirty="0">
                <a:latin typeface="Arial"/>
                <a:cs typeface="Arial"/>
              </a:rPr>
              <a:t>segments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Relation: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48100"/>
              </a:lnSpc>
              <a:spcBef>
                <a:spcPts val="100"/>
              </a:spcBef>
            </a:pPr>
            <a:r>
              <a:rPr sz="1200" b="1" spc="5" dirty="0">
                <a:latin typeface="Arial"/>
                <a:cs typeface="Arial"/>
              </a:rPr>
              <a:t>Right buccal </a:t>
            </a:r>
            <a:r>
              <a:rPr sz="1200" b="1" spc="10" dirty="0">
                <a:latin typeface="Arial"/>
                <a:cs typeface="Arial"/>
              </a:rPr>
              <a:t>segments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Relation:  Crossbites: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5" name="object 5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2783637" y="2907907"/>
            <a:ext cx="2060575" cy="756285"/>
          </a:xfrm>
          <a:custGeom>
            <a:avLst/>
            <a:gdLst/>
            <a:ahLst/>
            <a:cxnLst/>
            <a:rect l="l" t="t" r="r" b="b"/>
            <a:pathLst>
              <a:path w="2060575" h="756285">
                <a:moveTo>
                  <a:pt x="1030024" y="0"/>
                </a:moveTo>
                <a:lnTo>
                  <a:pt x="1030024" y="755995"/>
                </a:lnTo>
              </a:path>
              <a:path w="2060575" h="756285">
                <a:moveTo>
                  <a:pt x="0" y="377997"/>
                </a:moveTo>
                <a:lnTo>
                  <a:pt x="2060048" y="377997"/>
                </a:lnTo>
              </a:path>
            </a:pathLst>
          </a:custGeom>
          <a:ln w="128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4</a:t>
            </a:fld>
            <a:endParaRPr spc="1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735228"/>
            <a:ext cx="296735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Pre-treatment </a:t>
            </a:r>
            <a:r>
              <a:rPr sz="1800" spc="5" dirty="0">
                <a:latin typeface="Arial"/>
                <a:cs typeface="Arial"/>
              </a:rPr>
              <a:t>-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Photographs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98427" y="1315326"/>
            <a:ext cx="2214245" cy="259207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786130" marR="232410" indent="-451484">
              <a:lnSpc>
                <a:spcPts val="213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frontal  </a:t>
            </a:r>
            <a:r>
              <a:rPr sz="1800" spc="10" dirty="0">
                <a:latin typeface="Arial"/>
                <a:cs typeface="Arial"/>
              </a:rPr>
              <a:t>smiling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516" y="1325003"/>
            <a:ext cx="2226310" cy="257937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Times New Roman"/>
              <a:cs typeface="Times New Roman"/>
            </a:endParaRPr>
          </a:p>
          <a:p>
            <a:pPr marL="30289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profile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70206" y="65961"/>
            <a:ext cx="5905500" cy="998855"/>
            <a:chOff x="970206" y="65961"/>
            <a:chExt cx="5905500" cy="998855"/>
          </a:xfrm>
        </p:grpSpPr>
        <p:sp>
          <p:nvSpPr>
            <p:cNvPr id="6" name="object 6"/>
            <p:cNvSpPr/>
            <p:nvPr/>
          </p:nvSpPr>
          <p:spPr>
            <a:xfrm>
              <a:off x="970206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4683" y="128960"/>
              <a:ext cx="5778765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85313" y="1315326"/>
            <a:ext cx="2201545" cy="260858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2882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Extraoral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5</a:t>
            </a:fld>
            <a:endParaRPr spc="10" dirty="0"/>
          </a:p>
        </p:txBody>
      </p:sp>
      <p:sp>
        <p:nvSpPr>
          <p:cNvPr id="9" name="object 9"/>
          <p:cNvSpPr txBox="1"/>
          <p:nvPr/>
        </p:nvSpPr>
        <p:spPr>
          <a:xfrm>
            <a:off x="2957931" y="4590948"/>
            <a:ext cx="580390" cy="5753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30"/>
              </a:lnSpc>
              <a:spcBef>
                <a:spcPts val="220"/>
              </a:spcBef>
            </a:pPr>
            <a:r>
              <a:rPr sz="1800" spc="10" dirty="0">
                <a:latin typeface="Arial"/>
                <a:cs typeface="Arial"/>
              </a:rPr>
              <a:t>Date:  Age: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9941" y="4448911"/>
            <a:ext cx="2324735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3812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Upper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04854" y="4448911"/>
            <a:ext cx="2326640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Lower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837" y="6683032"/>
            <a:ext cx="2254885" cy="148336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Right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7137" y="6683032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9941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Left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24022" y="6683032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68770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735228"/>
            <a:ext cx="224409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Pre-treatment </a:t>
            </a:r>
            <a:r>
              <a:rPr sz="1800" spc="5" dirty="0">
                <a:latin typeface="Arial"/>
                <a:cs typeface="Arial"/>
              </a:rPr>
              <a:t>-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Casts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70206" y="65961"/>
            <a:ext cx="5905500" cy="998855"/>
            <a:chOff x="970206" y="65961"/>
            <a:chExt cx="5905500" cy="998855"/>
          </a:xfrm>
        </p:grpSpPr>
        <p:sp>
          <p:nvSpPr>
            <p:cNvPr id="4" name="object 4"/>
            <p:cNvSpPr/>
            <p:nvPr/>
          </p:nvSpPr>
          <p:spPr>
            <a:xfrm>
              <a:off x="970206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4683" y="128960"/>
              <a:ext cx="5778765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57931" y="2785592"/>
            <a:ext cx="580390" cy="5753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30"/>
              </a:lnSpc>
              <a:spcBef>
                <a:spcPts val="220"/>
              </a:spcBef>
            </a:pPr>
            <a:r>
              <a:rPr sz="1800" spc="10" dirty="0">
                <a:latin typeface="Arial"/>
                <a:cs typeface="Arial"/>
              </a:rPr>
              <a:t>Date:  Age: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6</a:t>
            </a:fld>
            <a:endParaRPr spc="10" dirty="0"/>
          </a:p>
        </p:txBody>
      </p:sp>
      <p:sp>
        <p:nvSpPr>
          <p:cNvPr id="7" name="object 7"/>
          <p:cNvSpPr txBox="1"/>
          <p:nvPr/>
        </p:nvSpPr>
        <p:spPr>
          <a:xfrm>
            <a:off x="539941" y="2630665"/>
            <a:ext cx="2324735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3812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Upper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4854" y="2630665"/>
            <a:ext cx="2326640" cy="176530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Lower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occlusal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2837" y="4864785"/>
            <a:ext cx="2254885" cy="1483360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Right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7137" y="4864785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39941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Left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buccal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4022" y="4864785"/>
            <a:ext cx="2184400" cy="1483995"/>
          </a:xfrm>
          <a:prstGeom prst="rect">
            <a:avLst/>
          </a:prstGeom>
          <a:solidFill>
            <a:srgbClr val="BBE0E3"/>
          </a:solidFill>
          <a:ln w="967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687705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Frontal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5474" y="3691639"/>
            <a:ext cx="6405880" cy="3345815"/>
            <a:chOff x="705474" y="3691639"/>
            <a:chExt cx="6405880" cy="3345815"/>
          </a:xfrm>
        </p:grpSpPr>
        <p:sp>
          <p:nvSpPr>
            <p:cNvPr id="3" name="object 3"/>
            <p:cNvSpPr/>
            <p:nvPr/>
          </p:nvSpPr>
          <p:spPr>
            <a:xfrm>
              <a:off x="710342" y="3696474"/>
              <a:ext cx="6396355" cy="3336290"/>
            </a:xfrm>
            <a:custGeom>
              <a:avLst/>
              <a:gdLst/>
              <a:ahLst/>
              <a:cxnLst/>
              <a:rect l="l" t="t" r="r" b="b"/>
              <a:pathLst>
                <a:path w="6396355" h="3336290">
                  <a:moveTo>
                    <a:pt x="6395764" y="0"/>
                  </a:moveTo>
                  <a:lnTo>
                    <a:pt x="6395764" y="3335667"/>
                  </a:lnTo>
                  <a:lnTo>
                    <a:pt x="0" y="3335667"/>
                  </a:lnTo>
                  <a:lnTo>
                    <a:pt x="0" y="0"/>
                  </a:lnTo>
                  <a:lnTo>
                    <a:pt x="6395764" y="0"/>
                  </a:lnTo>
                  <a:close/>
                </a:path>
              </a:pathLst>
            </a:custGeom>
            <a:solidFill>
              <a:srgbClr val="BB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0310" y="3696474"/>
              <a:ext cx="6396355" cy="3336290"/>
            </a:xfrm>
            <a:custGeom>
              <a:avLst/>
              <a:gdLst/>
              <a:ahLst/>
              <a:cxnLst/>
              <a:rect l="l" t="t" r="r" b="b"/>
              <a:pathLst>
                <a:path w="6396355" h="3336290">
                  <a:moveTo>
                    <a:pt x="6395796" y="0"/>
                  </a:moveTo>
                  <a:lnTo>
                    <a:pt x="6395796" y="3335679"/>
                  </a:lnTo>
                  <a:lnTo>
                    <a:pt x="0" y="3335679"/>
                  </a:lnTo>
                  <a:lnTo>
                    <a:pt x="0" y="0"/>
                  </a:lnTo>
                  <a:lnTo>
                    <a:pt x="6395796" y="0"/>
                  </a:lnTo>
                  <a:close/>
                </a:path>
              </a:pathLst>
            </a:custGeom>
            <a:ln w="96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429217" y="2282672"/>
            <a:ext cx="323786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Pre-treatment Panoramic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X-ray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7" name="object 7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04398" y="7363454"/>
            <a:ext cx="4539615" cy="2425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0" dirty="0">
                <a:latin typeface="Arial"/>
                <a:cs typeface="Arial"/>
              </a:rPr>
              <a:t>Pre-treatment – </a:t>
            </a:r>
            <a:r>
              <a:rPr sz="1400" b="1" spc="5" dirty="0">
                <a:latin typeface="Arial"/>
                <a:cs typeface="Arial"/>
              </a:rPr>
              <a:t>Radiographic </a:t>
            </a:r>
            <a:r>
              <a:rPr sz="1400" b="1" spc="10" dirty="0">
                <a:latin typeface="Arial"/>
                <a:cs typeface="Arial"/>
              </a:rPr>
              <a:t>Examination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Findings: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7</a:t>
            </a:fld>
            <a:endParaRPr spc="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456" y="954455"/>
            <a:ext cx="367728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Pre-treatment Lateral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Cephalogram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02408" y="1515214"/>
            <a:ext cx="5640705" cy="7393940"/>
            <a:chOff x="1102408" y="1515214"/>
            <a:chExt cx="5640705" cy="7393940"/>
          </a:xfrm>
        </p:grpSpPr>
        <p:sp>
          <p:nvSpPr>
            <p:cNvPr id="4" name="object 4"/>
            <p:cNvSpPr/>
            <p:nvPr/>
          </p:nvSpPr>
          <p:spPr>
            <a:xfrm>
              <a:off x="1107244" y="1520050"/>
              <a:ext cx="5630545" cy="7384415"/>
            </a:xfrm>
            <a:custGeom>
              <a:avLst/>
              <a:gdLst/>
              <a:ahLst/>
              <a:cxnLst/>
              <a:rect l="l" t="t" r="r" b="b"/>
              <a:pathLst>
                <a:path w="5630545" h="7384415">
                  <a:moveTo>
                    <a:pt x="0" y="0"/>
                  </a:moveTo>
                  <a:lnTo>
                    <a:pt x="5630448" y="0"/>
                  </a:lnTo>
                  <a:lnTo>
                    <a:pt x="5630448" y="7384211"/>
                  </a:lnTo>
                  <a:lnTo>
                    <a:pt x="0" y="7384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E0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07244" y="1520050"/>
              <a:ext cx="5630545" cy="7384415"/>
            </a:xfrm>
            <a:custGeom>
              <a:avLst/>
              <a:gdLst/>
              <a:ahLst/>
              <a:cxnLst/>
              <a:rect l="l" t="t" r="r" b="b"/>
              <a:pathLst>
                <a:path w="5630545" h="7384415">
                  <a:moveTo>
                    <a:pt x="0" y="0"/>
                  </a:moveTo>
                  <a:lnTo>
                    <a:pt x="5630477" y="0"/>
                  </a:lnTo>
                  <a:lnTo>
                    <a:pt x="5630477" y="7384259"/>
                  </a:lnTo>
                  <a:lnTo>
                    <a:pt x="0" y="7384259"/>
                  </a:lnTo>
                  <a:lnTo>
                    <a:pt x="0" y="0"/>
                  </a:lnTo>
                  <a:close/>
                </a:path>
              </a:pathLst>
            </a:custGeom>
            <a:ln w="96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43321" y="139075"/>
            <a:ext cx="5905500" cy="998855"/>
            <a:chOff x="1043321" y="139075"/>
            <a:chExt cx="5905500" cy="998855"/>
          </a:xfrm>
        </p:grpSpPr>
        <p:sp>
          <p:nvSpPr>
            <p:cNvPr id="7" name="object 7"/>
            <p:cNvSpPr/>
            <p:nvPr/>
          </p:nvSpPr>
          <p:spPr>
            <a:xfrm>
              <a:off x="1043321" y="139075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7799" y="206329"/>
              <a:ext cx="5776150" cy="9313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8</a:t>
            </a:fld>
            <a:endParaRPr spc="1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07244" y="1520050"/>
            <a:ext cx="5630545" cy="7384415"/>
          </a:xfrm>
          <a:custGeom>
            <a:avLst/>
            <a:gdLst/>
            <a:ahLst/>
            <a:cxnLst/>
            <a:rect l="l" t="t" r="r" b="b"/>
            <a:pathLst>
              <a:path w="5630545" h="7384415">
                <a:moveTo>
                  <a:pt x="0" y="0"/>
                </a:moveTo>
                <a:lnTo>
                  <a:pt x="5630477" y="0"/>
                </a:lnTo>
                <a:lnTo>
                  <a:pt x="5630477" y="7384259"/>
                </a:lnTo>
                <a:lnTo>
                  <a:pt x="0" y="7384259"/>
                </a:lnTo>
                <a:lnTo>
                  <a:pt x="0" y="0"/>
                </a:lnTo>
                <a:close/>
              </a:path>
            </a:pathLst>
          </a:custGeom>
          <a:ln w="96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33352" y="915771"/>
            <a:ext cx="3767454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10" dirty="0">
                <a:latin typeface="Arial"/>
                <a:cs typeface="Arial"/>
              </a:rPr>
              <a:t>Pre-treatment Cephalometric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tracing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3321" y="65961"/>
            <a:ext cx="5905500" cy="998855"/>
            <a:chOff x="1043321" y="65961"/>
            <a:chExt cx="5905500" cy="998855"/>
          </a:xfrm>
        </p:grpSpPr>
        <p:sp>
          <p:nvSpPr>
            <p:cNvPr id="5" name="object 5"/>
            <p:cNvSpPr/>
            <p:nvPr/>
          </p:nvSpPr>
          <p:spPr>
            <a:xfrm>
              <a:off x="1043321" y="65961"/>
              <a:ext cx="5905106" cy="7869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7799" y="128960"/>
              <a:ext cx="5776150" cy="935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10" dirty="0"/>
              <a:t>9</a:t>
            </a:fld>
            <a:endParaRPr spc="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789</Words>
  <Application>Microsoft Office PowerPoint</Application>
  <PresentationFormat>Custom</PresentationFormat>
  <Paragraphs>292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Saudi Orthodontic Society  Excellency in Clinical Practice  Case Prize</vt:lpstr>
      <vt:lpstr>Saudi Orthodontic Society  Excellency in Clinical Practice  Case Prize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Saudi Orthodontic Society  Excellency in Clinical Practice  Case Prize</dc:title>
  <dc:creator>user</dc:creator>
  <cp:lastModifiedBy>Dr.manar Alhajrassie</cp:lastModifiedBy>
  <cp:revision>4</cp:revision>
  <dcterms:created xsi:type="dcterms:W3CDTF">2019-12-12T13:20:45Z</dcterms:created>
  <dcterms:modified xsi:type="dcterms:W3CDTF">2022-12-28T16:06:18Z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2019-12-12T00:00:00Z</vt:filetime>
  </property>
</Properties>
</file>